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67" r:id="rId2"/>
    <p:sldId id="277" r:id="rId3"/>
    <p:sldId id="291" r:id="rId4"/>
    <p:sldId id="259" r:id="rId5"/>
    <p:sldId id="289" r:id="rId6"/>
    <p:sldId id="263" r:id="rId7"/>
    <p:sldId id="269" r:id="rId8"/>
    <p:sldId id="272" r:id="rId9"/>
    <p:sldId id="290" r:id="rId10"/>
    <p:sldId id="264" r:id="rId11"/>
    <p:sldId id="257" r:id="rId12"/>
    <p:sldId id="280" r:id="rId13"/>
    <p:sldId id="256" r:id="rId14"/>
    <p:sldId id="292" r:id="rId15"/>
    <p:sldId id="265" r:id="rId16"/>
    <p:sldId id="283" r:id="rId17"/>
    <p:sldId id="282" r:id="rId18"/>
    <p:sldId id="284" r:id="rId19"/>
    <p:sldId id="258" r:id="rId20"/>
    <p:sldId id="261" r:id="rId21"/>
    <p:sldId id="281" r:id="rId22"/>
    <p:sldId id="262" r:id="rId23"/>
    <p:sldId id="286" r:id="rId24"/>
  </p:sldIdLst>
  <p:sldSz cx="9144000" cy="5143500" type="screen16x9"/>
  <p:notesSz cx="6858000" cy="9144000"/>
  <p:embeddedFontLst>
    <p:embeddedFont>
      <p:font typeface="Amatic SC" panose="00000500000000000000" pitchFamily="2" charset="-79"/>
      <p:regular r:id="rId26"/>
      <p:bold r:id="rId27"/>
    </p:embeddedFont>
    <p:embeddedFont>
      <p:font typeface="Calibri" panose="020F0502020204030204" pitchFamily="34" charset="0"/>
      <p:regular r:id="rId28"/>
      <p:bold r:id="rId29"/>
      <p:italic r:id="rId30"/>
      <p:boldItalic r:id="rId31"/>
    </p:embeddedFont>
    <p:embeddedFont>
      <p:font typeface="Source Code Pro" panose="020B0509030403020204" pitchFamily="49"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A5009-2AF0-4E46-8861-7FB64DF2274A}" v="1" dt="2021-11-23T20:34:57.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rik Angstringen" userId="b8c5fd6a76705688" providerId="LiveId" clId="{F4AA5009-2AF0-4E46-8861-7FB64DF2274A}"/>
    <pc:docChg chg="custSel addSld delSld modSld sldOrd">
      <pc:chgData name="Eirik Angstringen" userId="b8c5fd6a76705688" providerId="LiveId" clId="{F4AA5009-2AF0-4E46-8861-7FB64DF2274A}" dt="2021-12-03T07:51:12.599" v="133" actId="27636"/>
      <pc:docMkLst>
        <pc:docMk/>
      </pc:docMkLst>
      <pc:sldChg chg="modSp mod">
        <pc:chgData name="Eirik Angstringen" userId="b8c5fd6a76705688" providerId="LiveId" clId="{F4AA5009-2AF0-4E46-8861-7FB64DF2274A}" dt="2021-11-23T20:40:45.306" v="96" actId="20577"/>
        <pc:sldMkLst>
          <pc:docMk/>
          <pc:sldMk cId="0" sldId="258"/>
        </pc:sldMkLst>
        <pc:spChg chg="mod">
          <ac:chgData name="Eirik Angstringen" userId="b8c5fd6a76705688" providerId="LiveId" clId="{F4AA5009-2AF0-4E46-8861-7FB64DF2274A}" dt="2021-11-23T20:40:45.306" v="96" actId="20577"/>
          <ac:spMkLst>
            <pc:docMk/>
            <pc:sldMk cId="0" sldId="258"/>
            <ac:spMk id="69" creationId="{00000000-0000-0000-0000-000000000000}"/>
          </ac:spMkLst>
        </pc:spChg>
      </pc:sldChg>
      <pc:sldChg chg="modSp add del mod">
        <pc:chgData name="Eirik Angstringen" userId="b8c5fd6a76705688" providerId="LiveId" clId="{F4AA5009-2AF0-4E46-8861-7FB64DF2274A}" dt="2021-11-23T20:39:25" v="95" actId="1076"/>
        <pc:sldMkLst>
          <pc:docMk/>
          <pc:sldMk cId="3557792892" sldId="265"/>
        </pc:sldMkLst>
        <pc:spChg chg="mod">
          <ac:chgData name="Eirik Angstringen" userId="b8c5fd6a76705688" providerId="LiveId" clId="{F4AA5009-2AF0-4E46-8861-7FB64DF2274A}" dt="2021-11-23T20:35:58.754" v="7" actId="27636"/>
          <ac:spMkLst>
            <pc:docMk/>
            <pc:sldMk cId="3557792892" sldId="265"/>
            <ac:spMk id="56" creationId="{00000000-0000-0000-0000-000000000000}"/>
          </ac:spMkLst>
        </pc:spChg>
        <pc:spChg chg="mod">
          <ac:chgData name="Eirik Angstringen" userId="b8c5fd6a76705688" providerId="LiveId" clId="{F4AA5009-2AF0-4E46-8861-7FB64DF2274A}" dt="2021-11-23T20:39:25" v="95" actId="1076"/>
          <ac:spMkLst>
            <pc:docMk/>
            <pc:sldMk cId="3557792892" sldId="265"/>
            <ac:spMk id="57" creationId="{00000000-0000-0000-0000-000000000000}"/>
          </ac:spMkLst>
        </pc:spChg>
      </pc:sldChg>
      <pc:sldChg chg="modSp mod">
        <pc:chgData name="Eirik Angstringen" userId="b8c5fd6a76705688" providerId="LiveId" clId="{F4AA5009-2AF0-4E46-8861-7FB64DF2274A}" dt="2021-12-03T07:51:12.599" v="133" actId="27636"/>
        <pc:sldMkLst>
          <pc:docMk/>
          <pc:sldMk cId="3827726824" sldId="269"/>
        </pc:sldMkLst>
        <pc:spChg chg="mod">
          <ac:chgData name="Eirik Angstringen" userId="b8c5fd6a76705688" providerId="LiveId" clId="{F4AA5009-2AF0-4E46-8861-7FB64DF2274A}" dt="2021-12-03T07:51:12.599" v="133" actId="27636"/>
          <ac:spMkLst>
            <pc:docMk/>
            <pc:sldMk cId="3827726824" sldId="269"/>
            <ac:spMk id="3" creationId="{3F7EFAA9-3D4B-45CD-9305-2F50B5E14308}"/>
          </ac:spMkLst>
        </pc:spChg>
      </pc:sldChg>
      <pc:sldChg chg="ord">
        <pc:chgData name="Eirik Angstringen" userId="b8c5fd6a76705688" providerId="LiveId" clId="{F4AA5009-2AF0-4E46-8861-7FB64DF2274A}" dt="2021-11-23T20:34:09.015" v="3"/>
        <pc:sldMkLst>
          <pc:docMk/>
          <pc:sldMk cId="3576277196" sldId="283"/>
        </pc:sldMkLst>
      </pc:sldChg>
      <pc:sldChg chg="modSp mod">
        <pc:chgData name="Eirik Angstringen" userId="b8c5fd6a76705688" providerId="LiveId" clId="{F4AA5009-2AF0-4E46-8861-7FB64DF2274A}" dt="2021-11-23T20:39:06.339" v="94" actId="5793"/>
        <pc:sldMkLst>
          <pc:docMk/>
          <pc:sldMk cId="1082804498" sldId="292"/>
        </pc:sldMkLst>
        <pc:spChg chg="mod">
          <ac:chgData name="Eirik Angstringen" userId="b8c5fd6a76705688" providerId="LiveId" clId="{F4AA5009-2AF0-4E46-8861-7FB64DF2274A}" dt="2021-11-23T20:39:06.339" v="94" actId="5793"/>
          <ac:spMkLst>
            <pc:docMk/>
            <pc:sldMk cId="1082804498" sldId="292"/>
            <ac:spMk id="4" creationId="{199AC6EE-38F7-436A-9B80-97D8317F86A5}"/>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0C3780-868A-4340-9F5C-02903CA3506F}"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56B6FC3-DD92-45B6-8A20-F34CC047D2EC}">
      <dgm:prSet custT="1"/>
      <dgm:spPr/>
      <dgm:t>
        <a:bodyPr/>
        <a:lstStyle/>
        <a:p>
          <a:r>
            <a:rPr lang="nb-NO" sz="2000" dirty="0">
              <a:solidFill>
                <a:schemeClr val="accent1"/>
              </a:solidFill>
            </a:rPr>
            <a:t>Selvfølelse/selvtillit</a:t>
          </a:r>
          <a:endParaRPr lang="en-US" sz="2000" dirty="0">
            <a:solidFill>
              <a:schemeClr val="accent1"/>
            </a:solidFill>
          </a:endParaRPr>
        </a:p>
      </dgm:t>
    </dgm:pt>
    <dgm:pt modelId="{8D59F598-9049-4031-A3EF-A2522620FCF6}" type="parTrans" cxnId="{AE903549-8FC6-4E00-AE73-751225843C98}">
      <dgm:prSet/>
      <dgm:spPr/>
      <dgm:t>
        <a:bodyPr/>
        <a:lstStyle/>
        <a:p>
          <a:endParaRPr lang="en-US"/>
        </a:p>
      </dgm:t>
    </dgm:pt>
    <dgm:pt modelId="{9C739BA5-D449-4ABB-BF22-30306C34ED27}" type="sibTrans" cxnId="{AE903549-8FC6-4E00-AE73-751225843C98}">
      <dgm:prSet/>
      <dgm:spPr/>
      <dgm:t>
        <a:bodyPr/>
        <a:lstStyle/>
        <a:p>
          <a:endParaRPr lang="en-US"/>
        </a:p>
      </dgm:t>
    </dgm:pt>
    <dgm:pt modelId="{A582E56D-A51F-4FB5-A93E-2A81D1962ECA}">
      <dgm:prSet custT="1"/>
      <dgm:spPr/>
      <dgm:t>
        <a:bodyPr/>
        <a:lstStyle/>
        <a:p>
          <a:r>
            <a:rPr lang="nb-NO" sz="2000">
              <a:solidFill>
                <a:schemeClr val="accent1"/>
              </a:solidFill>
            </a:rPr>
            <a:t>Våge å si nei</a:t>
          </a:r>
          <a:endParaRPr lang="en-US" sz="2000">
            <a:solidFill>
              <a:schemeClr val="accent1"/>
            </a:solidFill>
          </a:endParaRPr>
        </a:p>
      </dgm:t>
    </dgm:pt>
    <dgm:pt modelId="{656BE015-8268-4E40-8223-AD43C8F8FA1D}" type="parTrans" cxnId="{041A722F-DB70-486B-A465-495379964842}">
      <dgm:prSet/>
      <dgm:spPr/>
      <dgm:t>
        <a:bodyPr/>
        <a:lstStyle/>
        <a:p>
          <a:endParaRPr lang="en-US"/>
        </a:p>
      </dgm:t>
    </dgm:pt>
    <dgm:pt modelId="{611C0B46-4749-4CDE-9BA3-43B30F196578}" type="sibTrans" cxnId="{041A722F-DB70-486B-A465-495379964842}">
      <dgm:prSet/>
      <dgm:spPr/>
      <dgm:t>
        <a:bodyPr/>
        <a:lstStyle/>
        <a:p>
          <a:endParaRPr lang="en-US"/>
        </a:p>
      </dgm:t>
    </dgm:pt>
    <dgm:pt modelId="{6DEB8D8F-1F7A-41A9-8381-BBD00EC8FCCE}">
      <dgm:prSet custT="1"/>
      <dgm:spPr/>
      <dgm:t>
        <a:bodyPr/>
        <a:lstStyle/>
        <a:p>
          <a:r>
            <a:rPr lang="nb-NO" sz="2000">
              <a:solidFill>
                <a:schemeClr val="accent1"/>
              </a:solidFill>
            </a:rPr>
            <a:t>Grubling</a:t>
          </a:r>
          <a:endParaRPr lang="en-US" sz="2000">
            <a:solidFill>
              <a:schemeClr val="accent1"/>
            </a:solidFill>
          </a:endParaRPr>
        </a:p>
      </dgm:t>
    </dgm:pt>
    <dgm:pt modelId="{48254FAC-B133-49EC-A068-366F9235ADBB}" type="parTrans" cxnId="{961F09A1-70C3-4537-9E70-9BE4E999CB92}">
      <dgm:prSet/>
      <dgm:spPr/>
      <dgm:t>
        <a:bodyPr/>
        <a:lstStyle/>
        <a:p>
          <a:endParaRPr lang="en-US"/>
        </a:p>
      </dgm:t>
    </dgm:pt>
    <dgm:pt modelId="{03BB8980-4BE7-4E44-B174-10108DA54C82}" type="sibTrans" cxnId="{961F09A1-70C3-4537-9E70-9BE4E999CB92}">
      <dgm:prSet/>
      <dgm:spPr/>
      <dgm:t>
        <a:bodyPr/>
        <a:lstStyle/>
        <a:p>
          <a:endParaRPr lang="en-US"/>
        </a:p>
      </dgm:t>
    </dgm:pt>
    <dgm:pt modelId="{4CD61C5E-97B5-457F-9974-89C351CFE29A}">
      <dgm:prSet custT="1"/>
      <dgm:spPr/>
      <dgm:t>
        <a:bodyPr/>
        <a:lstStyle/>
        <a:p>
          <a:r>
            <a:rPr lang="nb-NO" sz="2000">
              <a:solidFill>
                <a:schemeClr val="accent1"/>
              </a:solidFill>
            </a:rPr>
            <a:t>Ha en mening, stå for noe, stå opp for deg selv!</a:t>
          </a:r>
          <a:endParaRPr lang="en-US" sz="2000">
            <a:solidFill>
              <a:schemeClr val="accent1"/>
            </a:solidFill>
          </a:endParaRPr>
        </a:p>
      </dgm:t>
    </dgm:pt>
    <dgm:pt modelId="{66F141AC-2433-4D25-A7CF-AAAEC16DAD6F}" type="parTrans" cxnId="{EF00CB5C-42C9-44BB-B8FD-6A9FA53F773F}">
      <dgm:prSet/>
      <dgm:spPr/>
      <dgm:t>
        <a:bodyPr/>
        <a:lstStyle/>
        <a:p>
          <a:endParaRPr lang="en-US"/>
        </a:p>
      </dgm:t>
    </dgm:pt>
    <dgm:pt modelId="{9830C8FE-59E0-40F2-A707-D6FCB58D713F}" type="sibTrans" cxnId="{EF00CB5C-42C9-44BB-B8FD-6A9FA53F773F}">
      <dgm:prSet/>
      <dgm:spPr/>
      <dgm:t>
        <a:bodyPr/>
        <a:lstStyle/>
        <a:p>
          <a:endParaRPr lang="en-US"/>
        </a:p>
      </dgm:t>
    </dgm:pt>
    <dgm:pt modelId="{333E587D-923B-4D60-8D2F-240175E15397}">
      <dgm:prSet custT="1"/>
      <dgm:spPr/>
      <dgm:t>
        <a:bodyPr/>
        <a:lstStyle/>
        <a:p>
          <a:r>
            <a:rPr lang="nb-NO" sz="2000" dirty="0">
              <a:solidFill>
                <a:schemeClr val="accent1"/>
              </a:solidFill>
            </a:rPr>
            <a:t>Hjelpe seg selv også, ikke alle andre</a:t>
          </a:r>
          <a:endParaRPr lang="en-US" sz="2000" dirty="0">
            <a:solidFill>
              <a:schemeClr val="accent1"/>
            </a:solidFill>
          </a:endParaRPr>
        </a:p>
      </dgm:t>
    </dgm:pt>
    <dgm:pt modelId="{C9EEE71B-6047-4A9F-94FC-0A6235C6E30C}" type="parTrans" cxnId="{3FB85869-C0BE-42CF-AA67-7485D28B4E2D}">
      <dgm:prSet/>
      <dgm:spPr/>
      <dgm:t>
        <a:bodyPr/>
        <a:lstStyle/>
        <a:p>
          <a:endParaRPr lang="en-US"/>
        </a:p>
      </dgm:t>
    </dgm:pt>
    <dgm:pt modelId="{CEFAEEF4-7520-4FE2-96DD-37C17A7F9C46}" type="sibTrans" cxnId="{3FB85869-C0BE-42CF-AA67-7485D28B4E2D}">
      <dgm:prSet/>
      <dgm:spPr/>
      <dgm:t>
        <a:bodyPr/>
        <a:lstStyle/>
        <a:p>
          <a:endParaRPr lang="en-US"/>
        </a:p>
      </dgm:t>
    </dgm:pt>
    <dgm:pt modelId="{A20B034A-EF8B-40F1-8650-2BB9963035E0}">
      <dgm:prSet custT="1"/>
      <dgm:spPr/>
      <dgm:t>
        <a:bodyPr/>
        <a:lstStyle/>
        <a:p>
          <a:r>
            <a:rPr lang="nb-NO" sz="2000" dirty="0">
              <a:solidFill>
                <a:schemeClr val="accent1"/>
              </a:solidFill>
            </a:rPr>
            <a:t>Jeg trenger ikke like alle og alle trenger ikke like meg.</a:t>
          </a:r>
          <a:endParaRPr lang="en-US" sz="2000" dirty="0">
            <a:solidFill>
              <a:schemeClr val="accent1"/>
            </a:solidFill>
          </a:endParaRPr>
        </a:p>
      </dgm:t>
    </dgm:pt>
    <dgm:pt modelId="{99402ABE-845F-4845-A596-401C5A8244F9}" type="parTrans" cxnId="{946B26AE-6F0D-49C6-ABCB-BD59EB9F4794}">
      <dgm:prSet/>
      <dgm:spPr/>
      <dgm:t>
        <a:bodyPr/>
        <a:lstStyle/>
        <a:p>
          <a:endParaRPr lang="en-US"/>
        </a:p>
      </dgm:t>
    </dgm:pt>
    <dgm:pt modelId="{6B7023ED-22C5-4B32-A564-AA485464A6DE}" type="sibTrans" cxnId="{946B26AE-6F0D-49C6-ABCB-BD59EB9F4794}">
      <dgm:prSet/>
      <dgm:spPr/>
      <dgm:t>
        <a:bodyPr/>
        <a:lstStyle/>
        <a:p>
          <a:endParaRPr lang="en-US"/>
        </a:p>
      </dgm:t>
    </dgm:pt>
    <dgm:pt modelId="{41910789-FDD4-417A-BB46-B39A3AB2D2E0}">
      <dgm:prSet custT="1"/>
      <dgm:spPr/>
      <dgm:t>
        <a:bodyPr/>
        <a:lstStyle/>
        <a:p>
          <a:r>
            <a:rPr lang="nb-NO" sz="2000" dirty="0">
              <a:solidFill>
                <a:schemeClr val="accent1"/>
              </a:solidFill>
            </a:rPr>
            <a:t>Tåle utsikkerhet. Ikke prøve å skulle være forberedt til at som kan gå galt.</a:t>
          </a:r>
          <a:endParaRPr lang="en-US" sz="2000" dirty="0">
            <a:solidFill>
              <a:schemeClr val="accent1"/>
            </a:solidFill>
          </a:endParaRPr>
        </a:p>
      </dgm:t>
    </dgm:pt>
    <dgm:pt modelId="{3F4870D7-42D7-4E10-90B2-CE8D52AC66BB}" type="parTrans" cxnId="{003F9514-A1B1-421C-BC25-8423C3DA8EFA}">
      <dgm:prSet/>
      <dgm:spPr/>
      <dgm:t>
        <a:bodyPr/>
        <a:lstStyle/>
        <a:p>
          <a:endParaRPr lang="en-US"/>
        </a:p>
      </dgm:t>
    </dgm:pt>
    <dgm:pt modelId="{FBE55C24-C30F-4817-B5A4-2D594E6275E3}" type="sibTrans" cxnId="{003F9514-A1B1-421C-BC25-8423C3DA8EFA}">
      <dgm:prSet/>
      <dgm:spPr/>
      <dgm:t>
        <a:bodyPr/>
        <a:lstStyle/>
        <a:p>
          <a:endParaRPr lang="en-US"/>
        </a:p>
      </dgm:t>
    </dgm:pt>
    <dgm:pt modelId="{F11527E5-9120-4F5D-965C-C9BF8DCE4E0F}" type="pres">
      <dgm:prSet presAssocID="{760C3780-868A-4340-9F5C-02903CA3506F}" presName="root" presStyleCnt="0">
        <dgm:presLayoutVars>
          <dgm:dir/>
          <dgm:resizeHandles val="exact"/>
        </dgm:presLayoutVars>
      </dgm:prSet>
      <dgm:spPr/>
    </dgm:pt>
    <dgm:pt modelId="{40474DA7-0A80-4F4A-BAE2-6CF45F228B0E}" type="pres">
      <dgm:prSet presAssocID="{356B6FC3-DD92-45B6-8A20-F34CC047D2EC}" presName="compNode" presStyleCnt="0"/>
      <dgm:spPr/>
    </dgm:pt>
    <dgm:pt modelId="{8F6AC9B9-A8B1-4806-AAA0-6981199B22E1}" type="pres">
      <dgm:prSet presAssocID="{356B6FC3-DD92-45B6-8A20-F34CC047D2EC}" presName="bgRect" presStyleLbl="bgShp" presStyleIdx="0" presStyleCnt="7" custLinFactNeighborY="-4727"/>
      <dgm:spPr/>
    </dgm:pt>
    <dgm:pt modelId="{A84F20DC-CF1C-4712-8EAA-AC4302876DD0}" type="pres">
      <dgm:prSet presAssocID="{356B6FC3-DD92-45B6-8A20-F34CC047D2EC}" presName="iconRect" presStyleLbl="node1" presStyleIdx="0" presStyleCnt="7" custLinFactNeighborX="-10705" custLinFactNeighborY="8880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DEE84B50-A563-4E57-B0A4-2CEA51B11F5F}" type="pres">
      <dgm:prSet presAssocID="{356B6FC3-DD92-45B6-8A20-F34CC047D2EC}" presName="spaceRect" presStyleCnt="0"/>
      <dgm:spPr/>
    </dgm:pt>
    <dgm:pt modelId="{8A6C9F90-A34C-40F4-8A5E-41899FC7916E}" type="pres">
      <dgm:prSet presAssocID="{356B6FC3-DD92-45B6-8A20-F34CC047D2EC}" presName="parTx" presStyleLbl="revTx" presStyleIdx="0" presStyleCnt="7" custLinFactNeighborX="-731" custLinFactNeighborY="27730">
        <dgm:presLayoutVars>
          <dgm:chMax val="0"/>
          <dgm:chPref val="0"/>
        </dgm:presLayoutVars>
      </dgm:prSet>
      <dgm:spPr/>
    </dgm:pt>
    <dgm:pt modelId="{7870D1D7-14F4-48C8-85F9-8B8B381A2418}" type="pres">
      <dgm:prSet presAssocID="{9C739BA5-D449-4ABB-BF22-30306C34ED27}" presName="sibTrans" presStyleCnt="0"/>
      <dgm:spPr/>
    </dgm:pt>
    <dgm:pt modelId="{22A3528A-BA0A-4F6D-ABC6-BECF16FF206C}" type="pres">
      <dgm:prSet presAssocID="{A582E56D-A51F-4FB5-A93E-2A81D1962ECA}" presName="compNode" presStyleCnt="0"/>
      <dgm:spPr/>
    </dgm:pt>
    <dgm:pt modelId="{18E901AB-7684-410E-96F6-81D6EF7343F8}" type="pres">
      <dgm:prSet presAssocID="{A582E56D-A51F-4FB5-A93E-2A81D1962ECA}" presName="bgRect" presStyleLbl="bgShp" presStyleIdx="1" presStyleCnt="7"/>
      <dgm:spPr/>
    </dgm:pt>
    <dgm:pt modelId="{1A1FB36B-B063-4427-BF1A-D7ECBEBD24FF}" type="pres">
      <dgm:prSet presAssocID="{A582E56D-A51F-4FB5-A93E-2A81D1962ECA}"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rning"/>
        </a:ext>
      </dgm:extLst>
    </dgm:pt>
    <dgm:pt modelId="{CCE134F5-2FCE-4273-ACAB-7B26230FD8CA}" type="pres">
      <dgm:prSet presAssocID="{A582E56D-A51F-4FB5-A93E-2A81D1962ECA}" presName="spaceRect" presStyleCnt="0"/>
      <dgm:spPr/>
    </dgm:pt>
    <dgm:pt modelId="{335A160C-CCA3-4B44-8FF9-B720710B5B25}" type="pres">
      <dgm:prSet presAssocID="{A582E56D-A51F-4FB5-A93E-2A81D1962ECA}" presName="parTx" presStyleLbl="revTx" presStyleIdx="1" presStyleCnt="7">
        <dgm:presLayoutVars>
          <dgm:chMax val="0"/>
          <dgm:chPref val="0"/>
        </dgm:presLayoutVars>
      </dgm:prSet>
      <dgm:spPr/>
    </dgm:pt>
    <dgm:pt modelId="{8ACCB849-F43E-4C48-9A03-C01C082888A8}" type="pres">
      <dgm:prSet presAssocID="{611C0B46-4749-4CDE-9BA3-43B30F196578}" presName="sibTrans" presStyleCnt="0"/>
      <dgm:spPr/>
    </dgm:pt>
    <dgm:pt modelId="{0BD09F0B-6AE5-43A3-AD36-464DE9B09799}" type="pres">
      <dgm:prSet presAssocID="{6DEB8D8F-1F7A-41A9-8381-BBD00EC8FCCE}" presName="compNode" presStyleCnt="0"/>
      <dgm:spPr/>
    </dgm:pt>
    <dgm:pt modelId="{3722BB10-5735-450F-AFFD-BE5C183248BC}" type="pres">
      <dgm:prSet presAssocID="{6DEB8D8F-1F7A-41A9-8381-BBD00EC8FCCE}" presName="bgRect" presStyleLbl="bgShp" presStyleIdx="2" presStyleCnt="7"/>
      <dgm:spPr/>
    </dgm:pt>
    <dgm:pt modelId="{EF500838-A643-494D-AFE4-47DEECBAD3AB}" type="pres">
      <dgm:prSet presAssocID="{6DEB8D8F-1F7A-41A9-8381-BBD00EC8FCCE}"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mriss av et sprøtt ansikt"/>
        </a:ext>
      </dgm:extLst>
    </dgm:pt>
    <dgm:pt modelId="{8398A2C9-F554-4356-BEC8-81E68A327D45}" type="pres">
      <dgm:prSet presAssocID="{6DEB8D8F-1F7A-41A9-8381-BBD00EC8FCCE}" presName="spaceRect" presStyleCnt="0"/>
      <dgm:spPr/>
    </dgm:pt>
    <dgm:pt modelId="{FE60469B-1413-40EA-BFF3-B65A8B9B9525}" type="pres">
      <dgm:prSet presAssocID="{6DEB8D8F-1F7A-41A9-8381-BBD00EC8FCCE}" presName="parTx" presStyleLbl="revTx" presStyleIdx="2" presStyleCnt="7">
        <dgm:presLayoutVars>
          <dgm:chMax val="0"/>
          <dgm:chPref val="0"/>
        </dgm:presLayoutVars>
      </dgm:prSet>
      <dgm:spPr/>
    </dgm:pt>
    <dgm:pt modelId="{A45C5EDD-AD15-4040-859D-FBDBD687E05C}" type="pres">
      <dgm:prSet presAssocID="{03BB8980-4BE7-4E44-B174-10108DA54C82}" presName="sibTrans" presStyleCnt="0"/>
      <dgm:spPr/>
    </dgm:pt>
    <dgm:pt modelId="{190EA7AD-B5C2-4F69-914C-3EF69F0FD727}" type="pres">
      <dgm:prSet presAssocID="{4CD61C5E-97B5-457F-9974-89C351CFE29A}" presName="compNode" presStyleCnt="0"/>
      <dgm:spPr/>
    </dgm:pt>
    <dgm:pt modelId="{F83A9608-47D6-4C37-9928-2D30B1ADF5EC}" type="pres">
      <dgm:prSet presAssocID="{4CD61C5E-97B5-457F-9974-89C351CFE29A}" presName="bgRect" presStyleLbl="bgShp" presStyleIdx="3" presStyleCnt="7"/>
      <dgm:spPr/>
    </dgm:pt>
    <dgm:pt modelId="{B438283D-6FB2-440A-9DC2-BB6372ABCF51}" type="pres">
      <dgm:prSet presAssocID="{4CD61C5E-97B5-457F-9974-89C351CFE29A}"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4229C2EB-3005-47E4-ACF6-D4CDF800C8F6}" type="pres">
      <dgm:prSet presAssocID="{4CD61C5E-97B5-457F-9974-89C351CFE29A}" presName="spaceRect" presStyleCnt="0"/>
      <dgm:spPr/>
    </dgm:pt>
    <dgm:pt modelId="{CAB2DCDF-9718-4E95-9441-F1B1CCA9422F}" type="pres">
      <dgm:prSet presAssocID="{4CD61C5E-97B5-457F-9974-89C351CFE29A}" presName="parTx" presStyleLbl="revTx" presStyleIdx="3" presStyleCnt="7">
        <dgm:presLayoutVars>
          <dgm:chMax val="0"/>
          <dgm:chPref val="0"/>
        </dgm:presLayoutVars>
      </dgm:prSet>
      <dgm:spPr/>
    </dgm:pt>
    <dgm:pt modelId="{14F7CF5C-C302-4BA1-9ED6-C089E53814DE}" type="pres">
      <dgm:prSet presAssocID="{9830C8FE-59E0-40F2-A707-D6FCB58D713F}" presName="sibTrans" presStyleCnt="0"/>
      <dgm:spPr/>
    </dgm:pt>
    <dgm:pt modelId="{FAB4ACB5-3201-4A3C-8A90-E4CEE54D5462}" type="pres">
      <dgm:prSet presAssocID="{333E587D-923B-4D60-8D2F-240175E15397}" presName="compNode" presStyleCnt="0"/>
      <dgm:spPr/>
    </dgm:pt>
    <dgm:pt modelId="{FBD147A5-CD77-4B39-89B9-A3FA2C14C22D}" type="pres">
      <dgm:prSet presAssocID="{333E587D-923B-4D60-8D2F-240175E15397}" presName="bgRect" presStyleLbl="bgShp" presStyleIdx="4" presStyleCnt="7" custLinFactNeighborX="-1732" custLinFactNeighborY="-12890"/>
      <dgm:spPr/>
    </dgm:pt>
    <dgm:pt modelId="{B838E274-6254-4616-94E1-158BA45BC17C}" type="pres">
      <dgm:prSet presAssocID="{333E587D-923B-4D60-8D2F-240175E15397}" presName="iconRect" presStyleLbl="node1" presStyleIdx="4" presStyleCnt="7" custAng="0" custLinFactNeighborX="-1717" custLinFactNeighborY="10416"/>
      <dgm:spPr>
        <a:prstGeom prst="smileyFac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Drama"/>
        </a:ext>
      </dgm:extLst>
    </dgm:pt>
    <dgm:pt modelId="{60E69990-2134-4D7F-B250-63929916CF9B}" type="pres">
      <dgm:prSet presAssocID="{333E587D-923B-4D60-8D2F-240175E15397}" presName="spaceRect" presStyleCnt="0"/>
      <dgm:spPr/>
    </dgm:pt>
    <dgm:pt modelId="{107BC2D7-CD98-4AF6-B7BB-DECEAE7C6B2E}" type="pres">
      <dgm:prSet presAssocID="{333E587D-923B-4D60-8D2F-240175E15397}" presName="parTx" presStyleLbl="revTx" presStyleIdx="4" presStyleCnt="7">
        <dgm:presLayoutVars>
          <dgm:chMax val="0"/>
          <dgm:chPref val="0"/>
        </dgm:presLayoutVars>
      </dgm:prSet>
      <dgm:spPr/>
    </dgm:pt>
    <dgm:pt modelId="{5CB13064-4B58-497D-AED6-EC2FCF399EC8}" type="pres">
      <dgm:prSet presAssocID="{CEFAEEF4-7520-4FE2-96DD-37C17A7F9C46}" presName="sibTrans" presStyleCnt="0"/>
      <dgm:spPr/>
    </dgm:pt>
    <dgm:pt modelId="{B58B2953-2625-427B-B9D1-E0FBC90A60FC}" type="pres">
      <dgm:prSet presAssocID="{A20B034A-EF8B-40F1-8650-2BB9963035E0}" presName="compNode" presStyleCnt="0"/>
      <dgm:spPr/>
    </dgm:pt>
    <dgm:pt modelId="{56B43E41-7F38-4ABE-BB8B-FF7B18CF0A1D}" type="pres">
      <dgm:prSet presAssocID="{A20B034A-EF8B-40F1-8650-2BB9963035E0}" presName="bgRect" presStyleLbl="bgShp" presStyleIdx="5" presStyleCnt="7"/>
      <dgm:spPr/>
    </dgm:pt>
    <dgm:pt modelId="{6ED49398-CBA7-4124-BB1D-558497A6FDD1}" type="pres">
      <dgm:prSet presAssocID="{A20B034A-EF8B-40F1-8650-2BB9963035E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humbs Up Sign"/>
        </a:ext>
      </dgm:extLst>
    </dgm:pt>
    <dgm:pt modelId="{784AC330-8632-4E55-A9D0-03F5B1DCE08B}" type="pres">
      <dgm:prSet presAssocID="{A20B034A-EF8B-40F1-8650-2BB9963035E0}" presName="spaceRect" presStyleCnt="0"/>
      <dgm:spPr/>
    </dgm:pt>
    <dgm:pt modelId="{BDC1FABE-55FC-485A-86DC-59C50EB32954}" type="pres">
      <dgm:prSet presAssocID="{A20B034A-EF8B-40F1-8650-2BB9963035E0}" presName="parTx" presStyleLbl="revTx" presStyleIdx="5" presStyleCnt="7">
        <dgm:presLayoutVars>
          <dgm:chMax val="0"/>
          <dgm:chPref val="0"/>
        </dgm:presLayoutVars>
      </dgm:prSet>
      <dgm:spPr/>
    </dgm:pt>
    <dgm:pt modelId="{6E781DE0-BBCE-426E-9A7E-6C10BD6EB820}" type="pres">
      <dgm:prSet presAssocID="{6B7023ED-22C5-4B32-A564-AA485464A6DE}" presName="sibTrans" presStyleCnt="0"/>
      <dgm:spPr/>
    </dgm:pt>
    <dgm:pt modelId="{044841D1-7EB7-4E32-865F-61E30BA4744F}" type="pres">
      <dgm:prSet presAssocID="{41910789-FDD4-417A-BB46-B39A3AB2D2E0}" presName="compNode" presStyleCnt="0"/>
      <dgm:spPr/>
    </dgm:pt>
    <dgm:pt modelId="{B82D0F70-D7BD-4908-BA13-8CCD05A94461}" type="pres">
      <dgm:prSet presAssocID="{41910789-FDD4-417A-BB46-B39A3AB2D2E0}" presName="bgRect" presStyleLbl="bgShp" presStyleIdx="6" presStyleCnt="7"/>
      <dgm:spPr/>
    </dgm:pt>
    <dgm:pt modelId="{EEA46C4D-A065-4AD8-BA69-2E90C1FF25E2}" type="pres">
      <dgm:prSet presAssocID="{41910789-FDD4-417A-BB46-B39A3AB2D2E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Skeleton"/>
        </a:ext>
      </dgm:extLst>
    </dgm:pt>
    <dgm:pt modelId="{6DD99F4B-6658-45BB-AB45-A077B383A0E6}" type="pres">
      <dgm:prSet presAssocID="{41910789-FDD4-417A-BB46-B39A3AB2D2E0}" presName="spaceRect" presStyleCnt="0"/>
      <dgm:spPr/>
    </dgm:pt>
    <dgm:pt modelId="{76FFCD83-D64E-4259-A9E3-5C5B8C2FD158}" type="pres">
      <dgm:prSet presAssocID="{41910789-FDD4-417A-BB46-B39A3AB2D2E0}" presName="parTx" presStyleLbl="revTx" presStyleIdx="6" presStyleCnt="7">
        <dgm:presLayoutVars>
          <dgm:chMax val="0"/>
          <dgm:chPref val="0"/>
        </dgm:presLayoutVars>
      </dgm:prSet>
      <dgm:spPr/>
    </dgm:pt>
  </dgm:ptLst>
  <dgm:cxnLst>
    <dgm:cxn modelId="{003F9514-A1B1-421C-BC25-8423C3DA8EFA}" srcId="{760C3780-868A-4340-9F5C-02903CA3506F}" destId="{41910789-FDD4-417A-BB46-B39A3AB2D2E0}" srcOrd="6" destOrd="0" parTransId="{3F4870D7-42D7-4E10-90B2-CE8D52AC66BB}" sibTransId="{FBE55C24-C30F-4817-B5A4-2D594E6275E3}"/>
    <dgm:cxn modelId="{8F202E1F-D07E-4023-B5B3-F02B4ADA1621}" type="presOf" srcId="{760C3780-868A-4340-9F5C-02903CA3506F}" destId="{F11527E5-9120-4F5D-965C-C9BF8DCE4E0F}" srcOrd="0" destOrd="0" presId="urn:microsoft.com/office/officeart/2018/2/layout/IconVerticalSolidList"/>
    <dgm:cxn modelId="{041A722F-DB70-486B-A465-495379964842}" srcId="{760C3780-868A-4340-9F5C-02903CA3506F}" destId="{A582E56D-A51F-4FB5-A93E-2A81D1962ECA}" srcOrd="1" destOrd="0" parTransId="{656BE015-8268-4E40-8223-AD43C8F8FA1D}" sibTransId="{611C0B46-4749-4CDE-9BA3-43B30F196578}"/>
    <dgm:cxn modelId="{EF00CB5C-42C9-44BB-B8FD-6A9FA53F773F}" srcId="{760C3780-868A-4340-9F5C-02903CA3506F}" destId="{4CD61C5E-97B5-457F-9974-89C351CFE29A}" srcOrd="3" destOrd="0" parTransId="{66F141AC-2433-4D25-A7CF-AAAEC16DAD6F}" sibTransId="{9830C8FE-59E0-40F2-A707-D6FCB58D713F}"/>
    <dgm:cxn modelId="{F577CB47-7766-4ED5-97A2-274A2AEFA569}" type="presOf" srcId="{A582E56D-A51F-4FB5-A93E-2A81D1962ECA}" destId="{335A160C-CCA3-4B44-8FF9-B720710B5B25}" srcOrd="0" destOrd="0" presId="urn:microsoft.com/office/officeart/2018/2/layout/IconVerticalSolidList"/>
    <dgm:cxn modelId="{AE903549-8FC6-4E00-AE73-751225843C98}" srcId="{760C3780-868A-4340-9F5C-02903CA3506F}" destId="{356B6FC3-DD92-45B6-8A20-F34CC047D2EC}" srcOrd="0" destOrd="0" parTransId="{8D59F598-9049-4031-A3EF-A2522620FCF6}" sibTransId="{9C739BA5-D449-4ABB-BF22-30306C34ED27}"/>
    <dgm:cxn modelId="{3FB85869-C0BE-42CF-AA67-7485D28B4E2D}" srcId="{760C3780-868A-4340-9F5C-02903CA3506F}" destId="{333E587D-923B-4D60-8D2F-240175E15397}" srcOrd="4" destOrd="0" parTransId="{C9EEE71B-6047-4A9F-94FC-0A6235C6E30C}" sibTransId="{CEFAEEF4-7520-4FE2-96DD-37C17A7F9C46}"/>
    <dgm:cxn modelId="{02815076-4E93-49E7-BE18-221250579F22}" type="presOf" srcId="{356B6FC3-DD92-45B6-8A20-F34CC047D2EC}" destId="{8A6C9F90-A34C-40F4-8A5E-41899FC7916E}" srcOrd="0" destOrd="0" presId="urn:microsoft.com/office/officeart/2018/2/layout/IconVerticalSolidList"/>
    <dgm:cxn modelId="{21C3F357-966F-4EA8-A09D-05922A47F30C}" type="presOf" srcId="{A20B034A-EF8B-40F1-8650-2BB9963035E0}" destId="{BDC1FABE-55FC-485A-86DC-59C50EB32954}" srcOrd="0" destOrd="0" presId="urn:microsoft.com/office/officeart/2018/2/layout/IconVerticalSolidList"/>
    <dgm:cxn modelId="{961F09A1-70C3-4537-9E70-9BE4E999CB92}" srcId="{760C3780-868A-4340-9F5C-02903CA3506F}" destId="{6DEB8D8F-1F7A-41A9-8381-BBD00EC8FCCE}" srcOrd="2" destOrd="0" parTransId="{48254FAC-B133-49EC-A068-366F9235ADBB}" sibTransId="{03BB8980-4BE7-4E44-B174-10108DA54C82}"/>
    <dgm:cxn modelId="{946B26AE-6F0D-49C6-ABCB-BD59EB9F4794}" srcId="{760C3780-868A-4340-9F5C-02903CA3506F}" destId="{A20B034A-EF8B-40F1-8650-2BB9963035E0}" srcOrd="5" destOrd="0" parTransId="{99402ABE-845F-4845-A596-401C5A8244F9}" sibTransId="{6B7023ED-22C5-4B32-A564-AA485464A6DE}"/>
    <dgm:cxn modelId="{F39CD5CF-6DB5-4224-8A36-0C0F6C1FBD87}" type="presOf" srcId="{41910789-FDD4-417A-BB46-B39A3AB2D2E0}" destId="{76FFCD83-D64E-4259-A9E3-5C5B8C2FD158}" srcOrd="0" destOrd="0" presId="urn:microsoft.com/office/officeart/2018/2/layout/IconVerticalSolidList"/>
    <dgm:cxn modelId="{9F0FECEF-D626-4B0B-9874-E6E901413572}" type="presOf" srcId="{4CD61C5E-97B5-457F-9974-89C351CFE29A}" destId="{CAB2DCDF-9718-4E95-9441-F1B1CCA9422F}" srcOrd="0" destOrd="0" presId="urn:microsoft.com/office/officeart/2018/2/layout/IconVerticalSolidList"/>
    <dgm:cxn modelId="{09A56CF7-43CB-48B6-B0D5-3A686FCC9167}" type="presOf" srcId="{6DEB8D8F-1F7A-41A9-8381-BBD00EC8FCCE}" destId="{FE60469B-1413-40EA-BFF3-B65A8B9B9525}" srcOrd="0" destOrd="0" presId="urn:microsoft.com/office/officeart/2018/2/layout/IconVerticalSolidList"/>
    <dgm:cxn modelId="{F8D13CFC-9863-41D8-AAEC-236C3ED59A36}" type="presOf" srcId="{333E587D-923B-4D60-8D2F-240175E15397}" destId="{107BC2D7-CD98-4AF6-B7BB-DECEAE7C6B2E}" srcOrd="0" destOrd="0" presId="urn:microsoft.com/office/officeart/2018/2/layout/IconVerticalSolidList"/>
    <dgm:cxn modelId="{65CD3AF3-6785-4283-985C-F10DBDCB45F6}" type="presParOf" srcId="{F11527E5-9120-4F5D-965C-C9BF8DCE4E0F}" destId="{40474DA7-0A80-4F4A-BAE2-6CF45F228B0E}" srcOrd="0" destOrd="0" presId="urn:microsoft.com/office/officeart/2018/2/layout/IconVerticalSolidList"/>
    <dgm:cxn modelId="{C7A21FD1-750A-4B8D-9371-BDECD30B4D81}" type="presParOf" srcId="{40474DA7-0A80-4F4A-BAE2-6CF45F228B0E}" destId="{8F6AC9B9-A8B1-4806-AAA0-6981199B22E1}" srcOrd="0" destOrd="0" presId="urn:microsoft.com/office/officeart/2018/2/layout/IconVerticalSolidList"/>
    <dgm:cxn modelId="{E9D04E7C-D609-4C9C-94D1-272A000AA7DE}" type="presParOf" srcId="{40474DA7-0A80-4F4A-BAE2-6CF45F228B0E}" destId="{A84F20DC-CF1C-4712-8EAA-AC4302876DD0}" srcOrd="1" destOrd="0" presId="urn:microsoft.com/office/officeart/2018/2/layout/IconVerticalSolidList"/>
    <dgm:cxn modelId="{9DAA93E9-3956-4158-B319-A5721BEB0A8E}" type="presParOf" srcId="{40474DA7-0A80-4F4A-BAE2-6CF45F228B0E}" destId="{DEE84B50-A563-4E57-B0A4-2CEA51B11F5F}" srcOrd="2" destOrd="0" presId="urn:microsoft.com/office/officeart/2018/2/layout/IconVerticalSolidList"/>
    <dgm:cxn modelId="{D158E614-C839-414F-BD8B-18E9BC400247}" type="presParOf" srcId="{40474DA7-0A80-4F4A-BAE2-6CF45F228B0E}" destId="{8A6C9F90-A34C-40F4-8A5E-41899FC7916E}" srcOrd="3" destOrd="0" presId="urn:microsoft.com/office/officeart/2018/2/layout/IconVerticalSolidList"/>
    <dgm:cxn modelId="{B24C67C4-C9EB-47BC-AE02-2ED4E18671CF}" type="presParOf" srcId="{F11527E5-9120-4F5D-965C-C9BF8DCE4E0F}" destId="{7870D1D7-14F4-48C8-85F9-8B8B381A2418}" srcOrd="1" destOrd="0" presId="urn:microsoft.com/office/officeart/2018/2/layout/IconVerticalSolidList"/>
    <dgm:cxn modelId="{FD50A665-E8F9-430A-91CB-4A077A573F7F}" type="presParOf" srcId="{F11527E5-9120-4F5D-965C-C9BF8DCE4E0F}" destId="{22A3528A-BA0A-4F6D-ABC6-BECF16FF206C}" srcOrd="2" destOrd="0" presId="urn:microsoft.com/office/officeart/2018/2/layout/IconVerticalSolidList"/>
    <dgm:cxn modelId="{89D2FB0D-A5C7-4990-B3C9-90994E5DA1D4}" type="presParOf" srcId="{22A3528A-BA0A-4F6D-ABC6-BECF16FF206C}" destId="{18E901AB-7684-410E-96F6-81D6EF7343F8}" srcOrd="0" destOrd="0" presId="urn:microsoft.com/office/officeart/2018/2/layout/IconVerticalSolidList"/>
    <dgm:cxn modelId="{0502FBE8-9125-404D-A37C-B6A522387891}" type="presParOf" srcId="{22A3528A-BA0A-4F6D-ABC6-BECF16FF206C}" destId="{1A1FB36B-B063-4427-BF1A-D7ECBEBD24FF}" srcOrd="1" destOrd="0" presId="urn:microsoft.com/office/officeart/2018/2/layout/IconVerticalSolidList"/>
    <dgm:cxn modelId="{373A73DD-BABC-4255-9BDC-13F658EB633D}" type="presParOf" srcId="{22A3528A-BA0A-4F6D-ABC6-BECF16FF206C}" destId="{CCE134F5-2FCE-4273-ACAB-7B26230FD8CA}" srcOrd="2" destOrd="0" presId="urn:microsoft.com/office/officeart/2018/2/layout/IconVerticalSolidList"/>
    <dgm:cxn modelId="{617FE9BF-EC84-488C-B936-D175443DCA97}" type="presParOf" srcId="{22A3528A-BA0A-4F6D-ABC6-BECF16FF206C}" destId="{335A160C-CCA3-4B44-8FF9-B720710B5B25}" srcOrd="3" destOrd="0" presId="urn:microsoft.com/office/officeart/2018/2/layout/IconVerticalSolidList"/>
    <dgm:cxn modelId="{494BD030-60E3-46D0-84CD-B810EF2AD794}" type="presParOf" srcId="{F11527E5-9120-4F5D-965C-C9BF8DCE4E0F}" destId="{8ACCB849-F43E-4C48-9A03-C01C082888A8}" srcOrd="3" destOrd="0" presId="urn:microsoft.com/office/officeart/2018/2/layout/IconVerticalSolidList"/>
    <dgm:cxn modelId="{EB0A02D4-41A8-41D5-85E4-67B659CB516A}" type="presParOf" srcId="{F11527E5-9120-4F5D-965C-C9BF8DCE4E0F}" destId="{0BD09F0B-6AE5-43A3-AD36-464DE9B09799}" srcOrd="4" destOrd="0" presId="urn:microsoft.com/office/officeart/2018/2/layout/IconVerticalSolidList"/>
    <dgm:cxn modelId="{CB48704B-B049-4F59-B0B8-9C9B4E9C3579}" type="presParOf" srcId="{0BD09F0B-6AE5-43A3-AD36-464DE9B09799}" destId="{3722BB10-5735-450F-AFFD-BE5C183248BC}" srcOrd="0" destOrd="0" presId="urn:microsoft.com/office/officeart/2018/2/layout/IconVerticalSolidList"/>
    <dgm:cxn modelId="{7176855C-C179-4223-A724-DBC040FF5AF7}" type="presParOf" srcId="{0BD09F0B-6AE5-43A3-AD36-464DE9B09799}" destId="{EF500838-A643-494D-AFE4-47DEECBAD3AB}" srcOrd="1" destOrd="0" presId="urn:microsoft.com/office/officeart/2018/2/layout/IconVerticalSolidList"/>
    <dgm:cxn modelId="{7852937F-E99F-4857-826C-8698CDAA7374}" type="presParOf" srcId="{0BD09F0B-6AE5-43A3-AD36-464DE9B09799}" destId="{8398A2C9-F554-4356-BEC8-81E68A327D45}" srcOrd="2" destOrd="0" presId="urn:microsoft.com/office/officeart/2018/2/layout/IconVerticalSolidList"/>
    <dgm:cxn modelId="{D89F57C4-5578-48ED-91BA-A7079AF8B500}" type="presParOf" srcId="{0BD09F0B-6AE5-43A3-AD36-464DE9B09799}" destId="{FE60469B-1413-40EA-BFF3-B65A8B9B9525}" srcOrd="3" destOrd="0" presId="urn:microsoft.com/office/officeart/2018/2/layout/IconVerticalSolidList"/>
    <dgm:cxn modelId="{73805980-5918-43F4-85C6-EC56FDF3A9A8}" type="presParOf" srcId="{F11527E5-9120-4F5D-965C-C9BF8DCE4E0F}" destId="{A45C5EDD-AD15-4040-859D-FBDBD687E05C}" srcOrd="5" destOrd="0" presId="urn:microsoft.com/office/officeart/2018/2/layout/IconVerticalSolidList"/>
    <dgm:cxn modelId="{70847D6F-05BA-43F2-AD11-53E6FCC1DA56}" type="presParOf" srcId="{F11527E5-9120-4F5D-965C-C9BF8DCE4E0F}" destId="{190EA7AD-B5C2-4F69-914C-3EF69F0FD727}" srcOrd="6" destOrd="0" presId="urn:microsoft.com/office/officeart/2018/2/layout/IconVerticalSolidList"/>
    <dgm:cxn modelId="{6A03A4BE-ECC4-4315-A8F9-AA1423BD8D51}" type="presParOf" srcId="{190EA7AD-B5C2-4F69-914C-3EF69F0FD727}" destId="{F83A9608-47D6-4C37-9928-2D30B1ADF5EC}" srcOrd="0" destOrd="0" presId="urn:microsoft.com/office/officeart/2018/2/layout/IconVerticalSolidList"/>
    <dgm:cxn modelId="{A78F2B8F-85AF-4541-A01D-945D3553B839}" type="presParOf" srcId="{190EA7AD-B5C2-4F69-914C-3EF69F0FD727}" destId="{B438283D-6FB2-440A-9DC2-BB6372ABCF51}" srcOrd="1" destOrd="0" presId="urn:microsoft.com/office/officeart/2018/2/layout/IconVerticalSolidList"/>
    <dgm:cxn modelId="{9D2604B7-D51F-41A6-85D8-04D1031C92C5}" type="presParOf" srcId="{190EA7AD-B5C2-4F69-914C-3EF69F0FD727}" destId="{4229C2EB-3005-47E4-ACF6-D4CDF800C8F6}" srcOrd="2" destOrd="0" presId="urn:microsoft.com/office/officeart/2018/2/layout/IconVerticalSolidList"/>
    <dgm:cxn modelId="{F09601BF-BA49-42C1-B3D1-FCD2EB023B46}" type="presParOf" srcId="{190EA7AD-B5C2-4F69-914C-3EF69F0FD727}" destId="{CAB2DCDF-9718-4E95-9441-F1B1CCA9422F}" srcOrd="3" destOrd="0" presId="urn:microsoft.com/office/officeart/2018/2/layout/IconVerticalSolidList"/>
    <dgm:cxn modelId="{646A41A3-9764-4E2E-AA8E-4291C5FBD824}" type="presParOf" srcId="{F11527E5-9120-4F5D-965C-C9BF8DCE4E0F}" destId="{14F7CF5C-C302-4BA1-9ED6-C089E53814DE}" srcOrd="7" destOrd="0" presId="urn:microsoft.com/office/officeart/2018/2/layout/IconVerticalSolidList"/>
    <dgm:cxn modelId="{6377DF35-9AF7-401A-B659-4CC6E0DBA996}" type="presParOf" srcId="{F11527E5-9120-4F5D-965C-C9BF8DCE4E0F}" destId="{FAB4ACB5-3201-4A3C-8A90-E4CEE54D5462}" srcOrd="8" destOrd="0" presId="urn:microsoft.com/office/officeart/2018/2/layout/IconVerticalSolidList"/>
    <dgm:cxn modelId="{0D9961EE-A646-4905-92EC-64C6987F226D}" type="presParOf" srcId="{FAB4ACB5-3201-4A3C-8A90-E4CEE54D5462}" destId="{FBD147A5-CD77-4B39-89B9-A3FA2C14C22D}" srcOrd="0" destOrd="0" presId="urn:microsoft.com/office/officeart/2018/2/layout/IconVerticalSolidList"/>
    <dgm:cxn modelId="{C94DAD6E-A85F-43C2-A815-4E230E8837DF}" type="presParOf" srcId="{FAB4ACB5-3201-4A3C-8A90-E4CEE54D5462}" destId="{B838E274-6254-4616-94E1-158BA45BC17C}" srcOrd="1" destOrd="0" presId="urn:microsoft.com/office/officeart/2018/2/layout/IconVerticalSolidList"/>
    <dgm:cxn modelId="{9FEA0604-2562-4AE5-AEF0-4A3CE1F85823}" type="presParOf" srcId="{FAB4ACB5-3201-4A3C-8A90-E4CEE54D5462}" destId="{60E69990-2134-4D7F-B250-63929916CF9B}" srcOrd="2" destOrd="0" presId="urn:microsoft.com/office/officeart/2018/2/layout/IconVerticalSolidList"/>
    <dgm:cxn modelId="{3EA9D841-1D45-4AE5-AD32-5B0CA5E8588C}" type="presParOf" srcId="{FAB4ACB5-3201-4A3C-8A90-E4CEE54D5462}" destId="{107BC2D7-CD98-4AF6-B7BB-DECEAE7C6B2E}" srcOrd="3" destOrd="0" presId="urn:microsoft.com/office/officeart/2018/2/layout/IconVerticalSolidList"/>
    <dgm:cxn modelId="{962D95A4-14FB-4F92-8052-CBB1AF2C7784}" type="presParOf" srcId="{F11527E5-9120-4F5D-965C-C9BF8DCE4E0F}" destId="{5CB13064-4B58-497D-AED6-EC2FCF399EC8}" srcOrd="9" destOrd="0" presId="urn:microsoft.com/office/officeart/2018/2/layout/IconVerticalSolidList"/>
    <dgm:cxn modelId="{B55F883E-0F03-427A-860B-AEF606FBFBFF}" type="presParOf" srcId="{F11527E5-9120-4F5D-965C-C9BF8DCE4E0F}" destId="{B58B2953-2625-427B-B9D1-E0FBC90A60FC}" srcOrd="10" destOrd="0" presId="urn:microsoft.com/office/officeart/2018/2/layout/IconVerticalSolidList"/>
    <dgm:cxn modelId="{87A31DA9-ABD5-4303-8A0C-84542B2CFE9D}" type="presParOf" srcId="{B58B2953-2625-427B-B9D1-E0FBC90A60FC}" destId="{56B43E41-7F38-4ABE-BB8B-FF7B18CF0A1D}" srcOrd="0" destOrd="0" presId="urn:microsoft.com/office/officeart/2018/2/layout/IconVerticalSolidList"/>
    <dgm:cxn modelId="{67FC1071-EC40-465C-9EA8-D187BA2F293B}" type="presParOf" srcId="{B58B2953-2625-427B-B9D1-E0FBC90A60FC}" destId="{6ED49398-CBA7-4124-BB1D-558497A6FDD1}" srcOrd="1" destOrd="0" presId="urn:microsoft.com/office/officeart/2018/2/layout/IconVerticalSolidList"/>
    <dgm:cxn modelId="{C110D12D-D479-4841-9D86-A919F09CD6C3}" type="presParOf" srcId="{B58B2953-2625-427B-B9D1-E0FBC90A60FC}" destId="{784AC330-8632-4E55-A9D0-03F5B1DCE08B}" srcOrd="2" destOrd="0" presId="urn:microsoft.com/office/officeart/2018/2/layout/IconVerticalSolidList"/>
    <dgm:cxn modelId="{C0F6C96A-D58F-4477-AF3E-4E590BE7650D}" type="presParOf" srcId="{B58B2953-2625-427B-B9D1-E0FBC90A60FC}" destId="{BDC1FABE-55FC-485A-86DC-59C50EB32954}" srcOrd="3" destOrd="0" presId="urn:microsoft.com/office/officeart/2018/2/layout/IconVerticalSolidList"/>
    <dgm:cxn modelId="{64EF47D2-0177-4AB6-9F64-0ADC895F0A79}" type="presParOf" srcId="{F11527E5-9120-4F5D-965C-C9BF8DCE4E0F}" destId="{6E781DE0-BBCE-426E-9A7E-6C10BD6EB820}" srcOrd="11" destOrd="0" presId="urn:microsoft.com/office/officeart/2018/2/layout/IconVerticalSolidList"/>
    <dgm:cxn modelId="{2A20A09B-C66D-4F16-856C-118A67042D2F}" type="presParOf" srcId="{F11527E5-9120-4F5D-965C-C9BF8DCE4E0F}" destId="{044841D1-7EB7-4E32-865F-61E30BA4744F}" srcOrd="12" destOrd="0" presId="urn:microsoft.com/office/officeart/2018/2/layout/IconVerticalSolidList"/>
    <dgm:cxn modelId="{39C684F5-27CF-4E66-8639-BC151A97449D}" type="presParOf" srcId="{044841D1-7EB7-4E32-865F-61E30BA4744F}" destId="{B82D0F70-D7BD-4908-BA13-8CCD05A94461}" srcOrd="0" destOrd="0" presId="urn:microsoft.com/office/officeart/2018/2/layout/IconVerticalSolidList"/>
    <dgm:cxn modelId="{C1B63D82-4259-4522-AA93-22E97E3805A0}" type="presParOf" srcId="{044841D1-7EB7-4E32-865F-61E30BA4744F}" destId="{EEA46C4D-A065-4AD8-BA69-2E90C1FF25E2}" srcOrd="1" destOrd="0" presId="urn:microsoft.com/office/officeart/2018/2/layout/IconVerticalSolidList"/>
    <dgm:cxn modelId="{EB9EDCF4-3E96-4557-952A-5215779D4E5F}" type="presParOf" srcId="{044841D1-7EB7-4E32-865F-61E30BA4744F}" destId="{6DD99F4B-6658-45BB-AB45-A077B383A0E6}" srcOrd="2" destOrd="0" presId="urn:microsoft.com/office/officeart/2018/2/layout/IconVerticalSolidList"/>
    <dgm:cxn modelId="{F8272E16-27F5-4437-ADE5-E1EC25BCA1FA}" type="presParOf" srcId="{044841D1-7EB7-4E32-865F-61E30BA4744F}" destId="{76FFCD83-D64E-4259-A9E3-5C5B8C2FD1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6AC9B9-A8B1-4806-AAA0-6981199B22E1}">
      <dsp:nvSpPr>
        <dsp:cNvPr id="0" name=""/>
        <dsp:cNvSpPr/>
      </dsp:nvSpPr>
      <dsp:spPr>
        <a:xfrm>
          <a:off x="0" y="0"/>
          <a:ext cx="5147930" cy="426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F20DC-CF1C-4712-8EAA-AC4302876DD0}">
      <dsp:nvSpPr>
        <dsp:cNvPr id="0" name=""/>
        <dsp:cNvSpPr/>
      </dsp:nvSpPr>
      <dsp:spPr>
        <a:xfrm>
          <a:off x="103939" y="307048"/>
          <a:ext cx="234937" cy="2347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A6C9F90-A34C-40F4-8A5E-41899FC7916E}">
      <dsp:nvSpPr>
        <dsp:cNvPr id="0" name=""/>
        <dsp:cNvSpPr/>
      </dsp:nvSpPr>
      <dsp:spPr>
        <a:xfrm>
          <a:off x="459521" y="150523"/>
          <a:ext cx="4595826" cy="533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54" tIns="56454" rIns="56454" bIns="56454" numCol="1" spcCol="1270" anchor="ctr" anchorCtr="0">
          <a:noAutofit/>
        </a:bodyPr>
        <a:lstStyle/>
        <a:p>
          <a:pPr marL="0" lvl="0" indent="0" algn="l" defTabSz="889000">
            <a:lnSpc>
              <a:spcPct val="90000"/>
            </a:lnSpc>
            <a:spcBef>
              <a:spcPct val="0"/>
            </a:spcBef>
            <a:spcAft>
              <a:spcPct val="35000"/>
            </a:spcAft>
            <a:buNone/>
          </a:pPr>
          <a:r>
            <a:rPr lang="nb-NO" sz="2000" kern="1200" dirty="0">
              <a:solidFill>
                <a:schemeClr val="accent1"/>
              </a:solidFill>
            </a:rPr>
            <a:t>Selvfølelse/selvtillit</a:t>
          </a:r>
          <a:endParaRPr lang="en-US" sz="2000" kern="1200" dirty="0">
            <a:solidFill>
              <a:schemeClr val="accent1"/>
            </a:solidFill>
          </a:endParaRPr>
        </a:p>
      </dsp:txBody>
      <dsp:txXfrm>
        <a:off x="459521" y="150523"/>
        <a:ext cx="4595826" cy="533427"/>
      </dsp:txXfrm>
    </dsp:sp>
    <dsp:sp modelId="{18E901AB-7684-410E-96F6-81D6EF7343F8}">
      <dsp:nvSpPr>
        <dsp:cNvPr id="0" name=""/>
        <dsp:cNvSpPr/>
      </dsp:nvSpPr>
      <dsp:spPr>
        <a:xfrm>
          <a:off x="0" y="669388"/>
          <a:ext cx="5147930" cy="426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1FB36B-B063-4427-BF1A-D7ECBEBD24FF}">
      <dsp:nvSpPr>
        <dsp:cNvPr id="0" name=""/>
        <dsp:cNvSpPr/>
      </dsp:nvSpPr>
      <dsp:spPr>
        <a:xfrm>
          <a:off x="129089" y="765405"/>
          <a:ext cx="234937" cy="2347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35A160C-CCA3-4B44-8FF9-B720710B5B25}">
      <dsp:nvSpPr>
        <dsp:cNvPr id="0" name=""/>
        <dsp:cNvSpPr/>
      </dsp:nvSpPr>
      <dsp:spPr>
        <a:xfrm>
          <a:off x="493116" y="669388"/>
          <a:ext cx="4595826" cy="533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54" tIns="56454" rIns="56454" bIns="56454" numCol="1" spcCol="1270" anchor="ctr" anchorCtr="0">
          <a:noAutofit/>
        </a:bodyPr>
        <a:lstStyle/>
        <a:p>
          <a:pPr marL="0" lvl="0" indent="0" algn="l" defTabSz="889000">
            <a:lnSpc>
              <a:spcPct val="90000"/>
            </a:lnSpc>
            <a:spcBef>
              <a:spcPct val="0"/>
            </a:spcBef>
            <a:spcAft>
              <a:spcPct val="35000"/>
            </a:spcAft>
            <a:buNone/>
          </a:pPr>
          <a:r>
            <a:rPr lang="nb-NO" sz="2000" kern="1200">
              <a:solidFill>
                <a:schemeClr val="accent1"/>
              </a:solidFill>
            </a:rPr>
            <a:t>Våge å si nei</a:t>
          </a:r>
          <a:endParaRPr lang="en-US" sz="2000" kern="1200">
            <a:solidFill>
              <a:schemeClr val="accent1"/>
            </a:solidFill>
          </a:endParaRPr>
        </a:p>
      </dsp:txBody>
      <dsp:txXfrm>
        <a:off x="493116" y="669388"/>
        <a:ext cx="4595826" cy="533427"/>
      </dsp:txXfrm>
    </dsp:sp>
    <dsp:sp modelId="{3722BB10-5735-450F-AFFD-BE5C183248BC}">
      <dsp:nvSpPr>
        <dsp:cNvPr id="0" name=""/>
        <dsp:cNvSpPr/>
      </dsp:nvSpPr>
      <dsp:spPr>
        <a:xfrm>
          <a:off x="0" y="1336173"/>
          <a:ext cx="5147930" cy="426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500838-A643-494D-AFE4-47DEECBAD3AB}">
      <dsp:nvSpPr>
        <dsp:cNvPr id="0" name=""/>
        <dsp:cNvSpPr/>
      </dsp:nvSpPr>
      <dsp:spPr>
        <a:xfrm>
          <a:off x="129089" y="1432190"/>
          <a:ext cx="234937" cy="2347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60469B-1413-40EA-BFF3-B65A8B9B9525}">
      <dsp:nvSpPr>
        <dsp:cNvPr id="0" name=""/>
        <dsp:cNvSpPr/>
      </dsp:nvSpPr>
      <dsp:spPr>
        <a:xfrm>
          <a:off x="493116" y="1336173"/>
          <a:ext cx="4595826" cy="533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54" tIns="56454" rIns="56454" bIns="56454" numCol="1" spcCol="1270" anchor="ctr" anchorCtr="0">
          <a:noAutofit/>
        </a:bodyPr>
        <a:lstStyle/>
        <a:p>
          <a:pPr marL="0" lvl="0" indent="0" algn="l" defTabSz="889000">
            <a:lnSpc>
              <a:spcPct val="90000"/>
            </a:lnSpc>
            <a:spcBef>
              <a:spcPct val="0"/>
            </a:spcBef>
            <a:spcAft>
              <a:spcPct val="35000"/>
            </a:spcAft>
            <a:buNone/>
          </a:pPr>
          <a:r>
            <a:rPr lang="nb-NO" sz="2000" kern="1200">
              <a:solidFill>
                <a:schemeClr val="accent1"/>
              </a:solidFill>
            </a:rPr>
            <a:t>Grubling</a:t>
          </a:r>
          <a:endParaRPr lang="en-US" sz="2000" kern="1200">
            <a:solidFill>
              <a:schemeClr val="accent1"/>
            </a:solidFill>
          </a:endParaRPr>
        </a:p>
      </dsp:txBody>
      <dsp:txXfrm>
        <a:off x="493116" y="1336173"/>
        <a:ext cx="4595826" cy="533427"/>
      </dsp:txXfrm>
    </dsp:sp>
    <dsp:sp modelId="{F83A9608-47D6-4C37-9928-2D30B1ADF5EC}">
      <dsp:nvSpPr>
        <dsp:cNvPr id="0" name=""/>
        <dsp:cNvSpPr/>
      </dsp:nvSpPr>
      <dsp:spPr>
        <a:xfrm>
          <a:off x="0" y="2002958"/>
          <a:ext cx="5147930" cy="426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38283D-6FB2-440A-9DC2-BB6372ABCF51}">
      <dsp:nvSpPr>
        <dsp:cNvPr id="0" name=""/>
        <dsp:cNvSpPr/>
      </dsp:nvSpPr>
      <dsp:spPr>
        <a:xfrm>
          <a:off x="129089" y="2098975"/>
          <a:ext cx="234937" cy="2347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B2DCDF-9718-4E95-9441-F1B1CCA9422F}">
      <dsp:nvSpPr>
        <dsp:cNvPr id="0" name=""/>
        <dsp:cNvSpPr/>
      </dsp:nvSpPr>
      <dsp:spPr>
        <a:xfrm>
          <a:off x="493116" y="2002958"/>
          <a:ext cx="4595826" cy="533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54" tIns="56454" rIns="56454" bIns="56454" numCol="1" spcCol="1270" anchor="ctr" anchorCtr="0">
          <a:noAutofit/>
        </a:bodyPr>
        <a:lstStyle/>
        <a:p>
          <a:pPr marL="0" lvl="0" indent="0" algn="l" defTabSz="889000">
            <a:lnSpc>
              <a:spcPct val="90000"/>
            </a:lnSpc>
            <a:spcBef>
              <a:spcPct val="0"/>
            </a:spcBef>
            <a:spcAft>
              <a:spcPct val="35000"/>
            </a:spcAft>
            <a:buNone/>
          </a:pPr>
          <a:r>
            <a:rPr lang="nb-NO" sz="2000" kern="1200">
              <a:solidFill>
                <a:schemeClr val="accent1"/>
              </a:solidFill>
            </a:rPr>
            <a:t>Ha en mening, stå for noe, stå opp for deg selv!</a:t>
          </a:r>
          <a:endParaRPr lang="en-US" sz="2000" kern="1200">
            <a:solidFill>
              <a:schemeClr val="accent1"/>
            </a:solidFill>
          </a:endParaRPr>
        </a:p>
      </dsp:txBody>
      <dsp:txXfrm>
        <a:off x="493116" y="2002958"/>
        <a:ext cx="4595826" cy="533427"/>
      </dsp:txXfrm>
    </dsp:sp>
    <dsp:sp modelId="{FBD147A5-CD77-4B39-89B9-A3FA2C14C22D}">
      <dsp:nvSpPr>
        <dsp:cNvPr id="0" name=""/>
        <dsp:cNvSpPr/>
      </dsp:nvSpPr>
      <dsp:spPr>
        <a:xfrm>
          <a:off x="0" y="2614735"/>
          <a:ext cx="5147930" cy="426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38E274-6254-4616-94E1-158BA45BC17C}">
      <dsp:nvSpPr>
        <dsp:cNvPr id="0" name=""/>
        <dsp:cNvSpPr/>
      </dsp:nvSpPr>
      <dsp:spPr>
        <a:xfrm>
          <a:off x="125055" y="2790207"/>
          <a:ext cx="234937" cy="234708"/>
        </a:xfrm>
        <a:prstGeom prst="smileyFac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07BC2D7-CD98-4AF6-B7BB-DECEAE7C6B2E}">
      <dsp:nvSpPr>
        <dsp:cNvPr id="0" name=""/>
        <dsp:cNvSpPr/>
      </dsp:nvSpPr>
      <dsp:spPr>
        <a:xfrm>
          <a:off x="493116" y="2669742"/>
          <a:ext cx="4595826" cy="533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54" tIns="56454" rIns="56454" bIns="56454" numCol="1" spcCol="1270" anchor="ctr" anchorCtr="0">
          <a:noAutofit/>
        </a:bodyPr>
        <a:lstStyle/>
        <a:p>
          <a:pPr marL="0" lvl="0" indent="0" algn="l" defTabSz="889000">
            <a:lnSpc>
              <a:spcPct val="90000"/>
            </a:lnSpc>
            <a:spcBef>
              <a:spcPct val="0"/>
            </a:spcBef>
            <a:spcAft>
              <a:spcPct val="35000"/>
            </a:spcAft>
            <a:buNone/>
          </a:pPr>
          <a:r>
            <a:rPr lang="nb-NO" sz="2000" kern="1200" dirty="0">
              <a:solidFill>
                <a:schemeClr val="accent1"/>
              </a:solidFill>
            </a:rPr>
            <a:t>Hjelpe seg selv også, ikke alle andre</a:t>
          </a:r>
          <a:endParaRPr lang="en-US" sz="2000" kern="1200" dirty="0">
            <a:solidFill>
              <a:schemeClr val="accent1"/>
            </a:solidFill>
          </a:endParaRPr>
        </a:p>
      </dsp:txBody>
      <dsp:txXfrm>
        <a:off x="493116" y="2669742"/>
        <a:ext cx="4595826" cy="533427"/>
      </dsp:txXfrm>
    </dsp:sp>
    <dsp:sp modelId="{56B43E41-7F38-4ABE-BB8B-FF7B18CF0A1D}">
      <dsp:nvSpPr>
        <dsp:cNvPr id="0" name=""/>
        <dsp:cNvSpPr/>
      </dsp:nvSpPr>
      <dsp:spPr>
        <a:xfrm>
          <a:off x="0" y="3336527"/>
          <a:ext cx="5147930" cy="426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D49398-CBA7-4124-BB1D-558497A6FDD1}">
      <dsp:nvSpPr>
        <dsp:cNvPr id="0" name=""/>
        <dsp:cNvSpPr/>
      </dsp:nvSpPr>
      <dsp:spPr>
        <a:xfrm>
          <a:off x="129089" y="3432544"/>
          <a:ext cx="234937" cy="2347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DC1FABE-55FC-485A-86DC-59C50EB32954}">
      <dsp:nvSpPr>
        <dsp:cNvPr id="0" name=""/>
        <dsp:cNvSpPr/>
      </dsp:nvSpPr>
      <dsp:spPr>
        <a:xfrm>
          <a:off x="493116" y="3336527"/>
          <a:ext cx="4595826" cy="533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54" tIns="56454" rIns="56454" bIns="56454" numCol="1" spcCol="1270" anchor="ctr" anchorCtr="0">
          <a:noAutofit/>
        </a:bodyPr>
        <a:lstStyle/>
        <a:p>
          <a:pPr marL="0" lvl="0" indent="0" algn="l" defTabSz="889000">
            <a:lnSpc>
              <a:spcPct val="90000"/>
            </a:lnSpc>
            <a:spcBef>
              <a:spcPct val="0"/>
            </a:spcBef>
            <a:spcAft>
              <a:spcPct val="35000"/>
            </a:spcAft>
            <a:buNone/>
          </a:pPr>
          <a:r>
            <a:rPr lang="nb-NO" sz="2000" kern="1200" dirty="0">
              <a:solidFill>
                <a:schemeClr val="accent1"/>
              </a:solidFill>
            </a:rPr>
            <a:t>Jeg trenger ikke like alle og alle trenger ikke like meg.</a:t>
          </a:r>
          <a:endParaRPr lang="en-US" sz="2000" kern="1200" dirty="0">
            <a:solidFill>
              <a:schemeClr val="accent1"/>
            </a:solidFill>
          </a:endParaRPr>
        </a:p>
      </dsp:txBody>
      <dsp:txXfrm>
        <a:off x="493116" y="3336527"/>
        <a:ext cx="4595826" cy="533427"/>
      </dsp:txXfrm>
    </dsp:sp>
    <dsp:sp modelId="{B82D0F70-D7BD-4908-BA13-8CCD05A94461}">
      <dsp:nvSpPr>
        <dsp:cNvPr id="0" name=""/>
        <dsp:cNvSpPr/>
      </dsp:nvSpPr>
      <dsp:spPr>
        <a:xfrm>
          <a:off x="0" y="4003312"/>
          <a:ext cx="5147930" cy="4267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46C4D-A065-4AD8-BA69-2E90C1FF25E2}">
      <dsp:nvSpPr>
        <dsp:cNvPr id="0" name=""/>
        <dsp:cNvSpPr/>
      </dsp:nvSpPr>
      <dsp:spPr>
        <a:xfrm>
          <a:off x="129089" y="4099329"/>
          <a:ext cx="234937" cy="23470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FFCD83-D64E-4259-A9E3-5C5B8C2FD158}">
      <dsp:nvSpPr>
        <dsp:cNvPr id="0" name=""/>
        <dsp:cNvSpPr/>
      </dsp:nvSpPr>
      <dsp:spPr>
        <a:xfrm>
          <a:off x="493116" y="4003312"/>
          <a:ext cx="4595826" cy="5334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454" tIns="56454" rIns="56454" bIns="56454" numCol="1" spcCol="1270" anchor="ctr" anchorCtr="0">
          <a:noAutofit/>
        </a:bodyPr>
        <a:lstStyle/>
        <a:p>
          <a:pPr marL="0" lvl="0" indent="0" algn="l" defTabSz="889000">
            <a:lnSpc>
              <a:spcPct val="90000"/>
            </a:lnSpc>
            <a:spcBef>
              <a:spcPct val="0"/>
            </a:spcBef>
            <a:spcAft>
              <a:spcPct val="35000"/>
            </a:spcAft>
            <a:buNone/>
          </a:pPr>
          <a:r>
            <a:rPr lang="nb-NO" sz="2000" kern="1200" dirty="0">
              <a:solidFill>
                <a:schemeClr val="accent1"/>
              </a:solidFill>
            </a:rPr>
            <a:t>Tåle utsikkerhet. Ikke prøve å skulle være forberedt til at som kan gå galt.</a:t>
          </a:r>
          <a:endParaRPr lang="en-US" sz="2000" kern="1200" dirty="0">
            <a:solidFill>
              <a:schemeClr val="accent1"/>
            </a:solidFill>
          </a:endParaRPr>
        </a:p>
      </dsp:txBody>
      <dsp:txXfrm>
        <a:off x="493116" y="4003312"/>
        <a:ext cx="4595826" cy="5334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Navn, jobb</a:t>
            </a:r>
            <a:endParaRPr/>
          </a:p>
          <a:p>
            <a:pPr marL="0" lvl="0" indent="0" algn="l" rtl="0">
              <a:spcBef>
                <a:spcPts val="0"/>
              </a:spcBef>
              <a:spcAft>
                <a:spcPts val="0"/>
              </a:spcAft>
              <a:buNone/>
            </a:pPr>
            <a:endParaRPr/>
          </a:p>
          <a:p>
            <a:pPr marL="0" lvl="0" indent="0" algn="l" rtl="0">
              <a:spcBef>
                <a:spcPts val="0"/>
              </a:spcBef>
              <a:spcAft>
                <a:spcPts val="0"/>
              </a:spcAft>
              <a:buNone/>
            </a:pPr>
            <a:r>
              <a:rPr lang="en"/>
              <a:t>Navnet DigiRing har jeg bare drømt opp, ikke noe “offisielt” </a:t>
            </a:r>
            <a:endParaRPr/>
          </a:p>
          <a:p>
            <a:pPr marL="0" lvl="0" indent="0" algn="l" rtl="0">
              <a:spcBef>
                <a:spcPts val="0"/>
              </a:spcBef>
              <a:spcAft>
                <a:spcPts val="0"/>
              </a:spcAft>
              <a:buNone/>
            </a:pPr>
            <a:endParaRPr/>
          </a:p>
          <a:p>
            <a:pPr marL="0" lvl="0" indent="0" algn="l" rtl="0">
              <a:spcBef>
                <a:spcPts val="0"/>
              </a:spcBef>
              <a:spcAft>
                <a:spcPts val="0"/>
              </a:spcAft>
              <a:buNone/>
            </a:pPr>
            <a:r>
              <a:rPr lang="en"/>
              <a:t>Har vært med på å starte opp to fysiske grupper og nå en digital, og skal starte opp en ny digital fra neste uke</a:t>
            </a:r>
            <a:endParaRPr/>
          </a:p>
          <a:p>
            <a:pPr marL="0" lvl="0" indent="0" algn="l" rtl="0">
              <a:spcBef>
                <a:spcPts val="0"/>
              </a:spcBef>
              <a:spcAft>
                <a:spcPts val="0"/>
              </a:spcAft>
              <a:buNone/>
            </a:pPr>
            <a:endParaRPr/>
          </a:p>
          <a:p>
            <a:pPr marL="0" lvl="0" indent="0" algn="l" rtl="0">
              <a:spcBef>
                <a:spcPts val="0"/>
              </a:spcBef>
              <a:spcAft>
                <a:spcPts val="0"/>
              </a:spcAft>
              <a:buNone/>
            </a:pPr>
            <a:r>
              <a:rPr lang="en"/>
              <a:t>Presentasjon og filer gjøres tilgjengelig</a:t>
            </a:r>
            <a:endParaRPr/>
          </a:p>
        </p:txBody>
      </p:sp>
    </p:spTree>
    <p:extLst>
      <p:ext uri="{BB962C8B-B14F-4D97-AF65-F5344CB8AC3E}">
        <p14:creationId xmlns:p14="http://schemas.microsoft.com/office/powerpoint/2010/main" val="90378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e17d1fe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e17d1fe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Erfaringer gjort (tenker jeg):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   - må sette svarplikt på e-poster og SMS, om du ikke svarer får du ikke delta</a:t>
            </a:r>
            <a:endParaRPr/>
          </a:p>
          <a:p>
            <a:pPr marL="0" lvl="0" indent="0" algn="l" rtl="0">
              <a:spcBef>
                <a:spcPts val="0"/>
              </a:spcBef>
              <a:spcAft>
                <a:spcPts val="0"/>
              </a:spcAft>
              <a:buNone/>
            </a:pPr>
            <a:r>
              <a:rPr lang="en"/>
              <a:t>   - det er helt ubegripelig, fantastisk, sinnsykt deilig å slippe å forholde seg til lokaler, nøkler, kaffekoking, stoler, bord, rengjøring, låsing m.m.</a:t>
            </a:r>
            <a:endParaRPr/>
          </a:p>
          <a:p>
            <a:pPr marL="0" lvl="0" indent="0" algn="l" rtl="0">
              <a:spcBef>
                <a:spcPts val="0"/>
              </a:spcBef>
              <a:spcAft>
                <a:spcPts val="0"/>
              </a:spcAft>
              <a:buClr>
                <a:schemeClr val="dk1"/>
              </a:buClr>
              <a:buSzPts val="1100"/>
              <a:buFont typeface="Arial"/>
              <a:buNone/>
            </a:pPr>
            <a:r>
              <a:rPr lang="en"/>
              <a:t>  - </a:t>
            </a:r>
            <a:r>
              <a:rPr lang="en">
                <a:solidFill>
                  <a:schemeClr val="dk1"/>
                </a:solidFill>
              </a:rPr>
              <a:t> det BLIR hikk og snubling med det tekniske - det er ikke noe vits å late som noe annet. Trikset er å "roll with the punches", som de sier på engelsk; prøv å ikke stress for mye med det. Det er ikke alt du får kontrollert.</a:t>
            </a:r>
            <a:endParaRPr/>
          </a:p>
          <a:p>
            <a:pPr marL="0" lvl="0" indent="0" algn="l" rtl="0">
              <a:spcBef>
                <a:spcPts val="0"/>
              </a:spcBef>
              <a:spcAft>
                <a:spcPts val="0"/>
              </a:spcAft>
              <a:buClr>
                <a:schemeClr val="dk1"/>
              </a:buClr>
              <a:buSzPts val="1100"/>
              <a:buFont typeface="Arial"/>
              <a:buNone/>
            </a:pPr>
            <a:r>
              <a:rPr lang="en"/>
              <a:t>   - gruppedynamikken og dialogen gikk strålende</a:t>
            </a:r>
            <a:endParaRPr/>
          </a:p>
          <a:p>
            <a:pPr marL="0" lvl="0" indent="457200" algn="l" rtl="0">
              <a:spcBef>
                <a:spcPts val="0"/>
              </a:spcBef>
              <a:spcAft>
                <a:spcPts val="0"/>
              </a:spcAft>
              <a:buClr>
                <a:schemeClr val="dk1"/>
              </a:buClr>
              <a:buSzPts val="1100"/>
              <a:buFont typeface="Arial"/>
              <a:buNone/>
            </a:pPr>
            <a:r>
              <a:rPr lang="en"/>
              <a:t>   - gode tilbakemeldinger fra deltakerne som opplevde det samme som oss: Det funka.</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e17d1fed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e17d1fe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Erfaringer gjort (tenker jeg):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   - må sette svarplikt på e-poster og SMS, om du ikke svarer får du ikke delta</a:t>
            </a:r>
            <a:endParaRPr/>
          </a:p>
          <a:p>
            <a:pPr marL="0" lvl="0" indent="0" algn="l" rtl="0">
              <a:spcBef>
                <a:spcPts val="0"/>
              </a:spcBef>
              <a:spcAft>
                <a:spcPts val="0"/>
              </a:spcAft>
              <a:buNone/>
            </a:pPr>
            <a:r>
              <a:rPr lang="en"/>
              <a:t>   - det er helt ubegripelig, fantastisk, sinnsykt deilig å slippe å forholde seg til lokaler, nøkler, kaffekoking, stoler, bord, rengjøring, låsing m.m.</a:t>
            </a:r>
            <a:endParaRPr/>
          </a:p>
          <a:p>
            <a:pPr marL="0" lvl="0" indent="0" algn="l" rtl="0">
              <a:spcBef>
                <a:spcPts val="0"/>
              </a:spcBef>
              <a:spcAft>
                <a:spcPts val="0"/>
              </a:spcAft>
              <a:buClr>
                <a:schemeClr val="dk1"/>
              </a:buClr>
              <a:buSzPts val="1100"/>
              <a:buFont typeface="Arial"/>
              <a:buNone/>
            </a:pPr>
            <a:r>
              <a:rPr lang="en"/>
              <a:t>  - </a:t>
            </a:r>
            <a:r>
              <a:rPr lang="en">
                <a:solidFill>
                  <a:schemeClr val="dk1"/>
                </a:solidFill>
              </a:rPr>
              <a:t> det BLIR hikk og snubling med det tekniske - det er ikke noe vits å late som noe annet. Trikset er å "roll with the punches", som de sier på engelsk; prøv å ikke stress for mye med det. Det er ikke alt du får kontrollert.</a:t>
            </a:r>
            <a:endParaRPr/>
          </a:p>
          <a:p>
            <a:pPr marL="0" lvl="0" indent="0" algn="l" rtl="0">
              <a:spcBef>
                <a:spcPts val="0"/>
              </a:spcBef>
              <a:spcAft>
                <a:spcPts val="0"/>
              </a:spcAft>
              <a:buClr>
                <a:schemeClr val="dk1"/>
              </a:buClr>
              <a:buSzPts val="1100"/>
              <a:buFont typeface="Arial"/>
              <a:buNone/>
            </a:pPr>
            <a:r>
              <a:rPr lang="en"/>
              <a:t>   - gruppedynamikken og dialogen gikk strålende</a:t>
            </a:r>
            <a:endParaRPr/>
          </a:p>
          <a:p>
            <a:pPr marL="0" lvl="0" indent="457200" algn="l" rtl="0">
              <a:spcBef>
                <a:spcPts val="0"/>
              </a:spcBef>
              <a:spcAft>
                <a:spcPts val="0"/>
              </a:spcAft>
              <a:buClr>
                <a:schemeClr val="dk1"/>
              </a:buClr>
              <a:buSzPts val="1100"/>
              <a:buFont typeface="Arial"/>
              <a:buNone/>
            </a:pPr>
            <a:r>
              <a:rPr lang="en"/>
              <a:t>   - gode tilbakemeldinger fra deltakerne som opplevde det samme som oss: Det funka.</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441859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e17d1fed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e17d1fed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Spørsmål, innspill, tanker?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be17d1fed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be17d1fed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Spørsmål, innspill, tanker?</a:t>
            </a:r>
            <a:endParaRPr/>
          </a:p>
        </p:txBody>
      </p:sp>
    </p:spTree>
    <p:extLst>
      <p:ext uri="{BB962C8B-B14F-4D97-AF65-F5344CB8AC3E}">
        <p14:creationId xmlns:p14="http://schemas.microsoft.com/office/powerpoint/2010/main" val="3308583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e17d1fe7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e17d1fe7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e17d1fe7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e17d1fe7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e17d1fe72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e17d1fe72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extLst>
      <p:ext uri="{BB962C8B-B14F-4D97-AF65-F5344CB8AC3E}">
        <p14:creationId xmlns:p14="http://schemas.microsoft.com/office/powerpoint/2010/main" val="321967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Navn, jobb</a:t>
            </a:r>
            <a:endParaRPr/>
          </a:p>
          <a:p>
            <a:pPr marL="0" lvl="0" indent="0" algn="l" rtl="0">
              <a:spcBef>
                <a:spcPts val="0"/>
              </a:spcBef>
              <a:spcAft>
                <a:spcPts val="0"/>
              </a:spcAft>
              <a:buNone/>
            </a:pPr>
            <a:endParaRPr/>
          </a:p>
          <a:p>
            <a:pPr marL="0" lvl="0" indent="0" algn="l" rtl="0">
              <a:spcBef>
                <a:spcPts val="0"/>
              </a:spcBef>
              <a:spcAft>
                <a:spcPts val="0"/>
              </a:spcAft>
              <a:buNone/>
            </a:pPr>
            <a:r>
              <a:rPr lang="en"/>
              <a:t>Navnet DigiRing har jeg bare drømt opp, ikke noe “offisielt” </a:t>
            </a:r>
            <a:endParaRPr/>
          </a:p>
          <a:p>
            <a:pPr marL="0" lvl="0" indent="0" algn="l" rtl="0">
              <a:spcBef>
                <a:spcPts val="0"/>
              </a:spcBef>
              <a:spcAft>
                <a:spcPts val="0"/>
              </a:spcAft>
              <a:buNone/>
            </a:pPr>
            <a:endParaRPr/>
          </a:p>
          <a:p>
            <a:pPr marL="0" lvl="0" indent="0" algn="l" rtl="0">
              <a:spcBef>
                <a:spcPts val="0"/>
              </a:spcBef>
              <a:spcAft>
                <a:spcPts val="0"/>
              </a:spcAft>
              <a:buNone/>
            </a:pPr>
            <a:r>
              <a:rPr lang="en"/>
              <a:t>Har vært med på å starte opp to fysiske grupper og nå en digital, og skal starte opp en ny digital fra neste uke</a:t>
            </a:r>
            <a:endParaRPr/>
          </a:p>
          <a:p>
            <a:pPr marL="0" lvl="0" indent="0" algn="l" rtl="0">
              <a:spcBef>
                <a:spcPts val="0"/>
              </a:spcBef>
              <a:spcAft>
                <a:spcPts val="0"/>
              </a:spcAft>
              <a:buNone/>
            </a:pPr>
            <a:endParaRPr/>
          </a:p>
          <a:p>
            <a:pPr marL="0" lvl="0" indent="0" algn="l" rtl="0">
              <a:spcBef>
                <a:spcPts val="0"/>
              </a:spcBef>
              <a:spcAft>
                <a:spcPts val="0"/>
              </a:spcAft>
              <a:buNone/>
            </a:pPr>
            <a:r>
              <a:rPr lang="en"/>
              <a:t>Presentasjon og filer gjøres tilgjengelig</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Navn, jobb</a:t>
            </a:r>
            <a:endParaRPr/>
          </a:p>
          <a:p>
            <a:pPr marL="0" lvl="0" indent="0" algn="l" rtl="0">
              <a:spcBef>
                <a:spcPts val="0"/>
              </a:spcBef>
              <a:spcAft>
                <a:spcPts val="0"/>
              </a:spcAft>
              <a:buNone/>
            </a:pPr>
            <a:endParaRPr/>
          </a:p>
          <a:p>
            <a:pPr marL="0" lvl="0" indent="0" algn="l" rtl="0">
              <a:spcBef>
                <a:spcPts val="0"/>
              </a:spcBef>
              <a:spcAft>
                <a:spcPts val="0"/>
              </a:spcAft>
              <a:buNone/>
            </a:pPr>
            <a:r>
              <a:rPr lang="en"/>
              <a:t>Navnet DigiRing har jeg bare drømt opp, ikke noe “offisielt” </a:t>
            </a:r>
            <a:endParaRPr/>
          </a:p>
          <a:p>
            <a:pPr marL="0" lvl="0" indent="0" algn="l" rtl="0">
              <a:spcBef>
                <a:spcPts val="0"/>
              </a:spcBef>
              <a:spcAft>
                <a:spcPts val="0"/>
              </a:spcAft>
              <a:buNone/>
            </a:pPr>
            <a:endParaRPr/>
          </a:p>
          <a:p>
            <a:pPr marL="0" lvl="0" indent="0" algn="l" rtl="0">
              <a:spcBef>
                <a:spcPts val="0"/>
              </a:spcBef>
              <a:spcAft>
                <a:spcPts val="0"/>
              </a:spcAft>
              <a:buNone/>
            </a:pPr>
            <a:r>
              <a:rPr lang="en"/>
              <a:t>Har vært med på å starte opp to fysiske grupper og nå en digital, og skal starte opp en ny digital fra neste uke</a:t>
            </a:r>
            <a:endParaRPr/>
          </a:p>
          <a:p>
            <a:pPr marL="0" lvl="0" indent="0" algn="l" rtl="0">
              <a:spcBef>
                <a:spcPts val="0"/>
              </a:spcBef>
              <a:spcAft>
                <a:spcPts val="0"/>
              </a:spcAft>
              <a:buNone/>
            </a:pPr>
            <a:endParaRPr/>
          </a:p>
          <a:p>
            <a:pPr marL="0" lvl="0" indent="0" algn="l" rtl="0">
              <a:spcBef>
                <a:spcPts val="0"/>
              </a:spcBef>
              <a:spcAft>
                <a:spcPts val="0"/>
              </a:spcAft>
              <a:buNone/>
            </a:pPr>
            <a:r>
              <a:rPr lang="en"/>
              <a:t>Presentasjon og filer gjøres tilgjengelig</a:t>
            </a:r>
            <a:endParaRPr/>
          </a:p>
        </p:txBody>
      </p:sp>
    </p:spTree>
    <p:extLst>
      <p:ext uri="{BB962C8B-B14F-4D97-AF65-F5344CB8AC3E}">
        <p14:creationId xmlns:p14="http://schemas.microsoft.com/office/powerpoint/2010/main" val="17822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Navn, jobb</a:t>
            </a:r>
            <a:endParaRPr/>
          </a:p>
          <a:p>
            <a:pPr marL="0" lvl="0" indent="0" algn="l" rtl="0">
              <a:spcBef>
                <a:spcPts val="0"/>
              </a:spcBef>
              <a:spcAft>
                <a:spcPts val="0"/>
              </a:spcAft>
              <a:buNone/>
            </a:pPr>
            <a:endParaRPr/>
          </a:p>
          <a:p>
            <a:pPr marL="0" lvl="0" indent="0" algn="l" rtl="0">
              <a:spcBef>
                <a:spcPts val="0"/>
              </a:spcBef>
              <a:spcAft>
                <a:spcPts val="0"/>
              </a:spcAft>
              <a:buNone/>
            </a:pPr>
            <a:r>
              <a:rPr lang="en"/>
              <a:t>Navnet DigiRing har jeg bare drømt opp, ikke noe “offisielt” </a:t>
            </a:r>
            <a:endParaRPr/>
          </a:p>
          <a:p>
            <a:pPr marL="0" lvl="0" indent="0" algn="l" rtl="0">
              <a:spcBef>
                <a:spcPts val="0"/>
              </a:spcBef>
              <a:spcAft>
                <a:spcPts val="0"/>
              </a:spcAft>
              <a:buNone/>
            </a:pPr>
            <a:endParaRPr/>
          </a:p>
          <a:p>
            <a:pPr marL="0" lvl="0" indent="0" algn="l" rtl="0">
              <a:spcBef>
                <a:spcPts val="0"/>
              </a:spcBef>
              <a:spcAft>
                <a:spcPts val="0"/>
              </a:spcAft>
              <a:buNone/>
            </a:pPr>
            <a:r>
              <a:rPr lang="en"/>
              <a:t>Har vært med på å starte opp to fysiske grupper og nå en digital, og skal starte opp en ny digital fra neste uke</a:t>
            </a:r>
            <a:endParaRPr/>
          </a:p>
          <a:p>
            <a:pPr marL="0" lvl="0" indent="0" algn="l" rtl="0">
              <a:spcBef>
                <a:spcPts val="0"/>
              </a:spcBef>
              <a:spcAft>
                <a:spcPts val="0"/>
              </a:spcAft>
              <a:buNone/>
            </a:pPr>
            <a:endParaRPr/>
          </a:p>
          <a:p>
            <a:pPr marL="0" lvl="0" indent="0" algn="l" rtl="0">
              <a:spcBef>
                <a:spcPts val="0"/>
              </a:spcBef>
              <a:spcAft>
                <a:spcPts val="0"/>
              </a:spcAft>
              <a:buNone/>
            </a:pPr>
            <a:r>
              <a:rPr lang="en"/>
              <a:t>Presentasjon og filer gjøres tilgjengelig</a:t>
            </a:r>
            <a:endParaRPr/>
          </a:p>
        </p:txBody>
      </p:sp>
    </p:spTree>
    <p:extLst>
      <p:ext uri="{BB962C8B-B14F-4D97-AF65-F5344CB8AC3E}">
        <p14:creationId xmlns:p14="http://schemas.microsoft.com/office/powerpoint/2010/main" val="305011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 Navn, jobb</a:t>
            </a:r>
            <a:endParaRPr/>
          </a:p>
          <a:p>
            <a:pPr marL="0" lvl="0" indent="0" algn="l" rtl="0">
              <a:spcBef>
                <a:spcPts val="0"/>
              </a:spcBef>
              <a:spcAft>
                <a:spcPts val="0"/>
              </a:spcAft>
              <a:buNone/>
            </a:pPr>
            <a:endParaRPr/>
          </a:p>
          <a:p>
            <a:pPr marL="0" lvl="0" indent="0" algn="l" rtl="0">
              <a:spcBef>
                <a:spcPts val="0"/>
              </a:spcBef>
              <a:spcAft>
                <a:spcPts val="0"/>
              </a:spcAft>
              <a:buNone/>
            </a:pPr>
            <a:r>
              <a:rPr lang="en"/>
              <a:t>Navnet DigiRing har jeg bare drømt opp, ikke noe “offisielt” </a:t>
            </a:r>
            <a:endParaRPr/>
          </a:p>
          <a:p>
            <a:pPr marL="0" lvl="0" indent="0" algn="l" rtl="0">
              <a:spcBef>
                <a:spcPts val="0"/>
              </a:spcBef>
              <a:spcAft>
                <a:spcPts val="0"/>
              </a:spcAft>
              <a:buNone/>
            </a:pPr>
            <a:endParaRPr/>
          </a:p>
          <a:p>
            <a:pPr marL="0" lvl="0" indent="0" algn="l" rtl="0">
              <a:spcBef>
                <a:spcPts val="0"/>
              </a:spcBef>
              <a:spcAft>
                <a:spcPts val="0"/>
              </a:spcAft>
              <a:buNone/>
            </a:pPr>
            <a:r>
              <a:rPr lang="en"/>
              <a:t>Har vært med på å starte opp to fysiske grupper og nå en digital, og skal starte opp en ny digital fra neste uke</a:t>
            </a:r>
            <a:endParaRPr/>
          </a:p>
          <a:p>
            <a:pPr marL="0" lvl="0" indent="0" algn="l" rtl="0">
              <a:spcBef>
                <a:spcPts val="0"/>
              </a:spcBef>
              <a:spcAft>
                <a:spcPts val="0"/>
              </a:spcAft>
              <a:buNone/>
            </a:pPr>
            <a:endParaRPr/>
          </a:p>
          <a:p>
            <a:pPr marL="0" lvl="0" indent="0" algn="l" rtl="0">
              <a:spcBef>
                <a:spcPts val="0"/>
              </a:spcBef>
              <a:spcAft>
                <a:spcPts val="0"/>
              </a:spcAft>
              <a:buNone/>
            </a:pPr>
            <a:r>
              <a:rPr lang="en"/>
              <a:t>Presentasjon og filer gjøres tilgjengelig</a:t>
            </a:r>
            <a:endParaRPr/>
          </a:p>
        </p:txBody>
      </p:sp>
    </p:spTree>
    <p:extLst>
      <p:ext uri="{BB962C8B-B14F-4D97-AF65-F5344CB8AC3E}">
        <p14:creationId xmlns:p14="http://schemas.microsoft.com/office/powerpoint/2010/main" val="840073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be17d1fe72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be17d1fe72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nb-NO"/>
              <a:t>Klikk for å redigere tittelstil</a:t>
            </a:r>
            <a:endParaRPr lang="en-US" dirty="0"/>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12/3/2021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9912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0"/>
              </a:spcBef>
              <a:spcAft>
                <a:spcPts val="0"/>
              </a:spcAft>
              <a:buClr>
                <a:schemeClr val="accent1"/>
              </a:buClr>
              <a:buSzPts val="1400"/>
              <a:buChar char="○"/>
              <a:defRPr>
                <a:solidFill>
                  <a:schemeClr val="accent1"/>
                </a:solidFill>
                <a:highlight>
                  <a:schemeClr val="lt1"/>
                </a:highlight>
              </a:defRPr>
            </a:lvl2pPr>
            <a:lvl3pPr marL="1371600" lvl="2" indent="-317500" rtl="0">
              <a:spcBef>
                <a:spcPts val="0"/>
              </a:spcBef>
              <a:spcAft>
                <a:spcPts val="0"/>
              </a:spcAft>
              <a:buClr>
                <a:schemeClr val="accent1"/>
              </a:buClr>
              <a:buSzPts val="1400"/>
              <a:buChar char="■"/>
              <a:defRPr>
                <a:solidFill>
                  <a:schemeClr val="accent1"/>
                </a:solidFill>
                <a:highlight>
                  <a:schemeClr val="lt1"/>
                </a:highlight>
              </a:defRPr>
            </a:lvl3pPr>
            <a:lvl4pPr marL="1828800" lvl="3" indent="-317500" rtl="0">
              <a:spcBef>
                <a:spcPts val="0"/>
              </a:spcBef>
              <a:spcAft>
                <a:spcPts val="0"/>
              </a:spcAft>
              <a:buClr>
                <a:schemeClr val="accent1"/>
              </a:buClr>
              <a:buSzPts val="1400"/>
              <a:buChar char="●"/>
              <a:defRPr>
                <a:solidFill>
                  <a:schemeClr val="accent1"/>
                </a:solidFill>
                <a:highlight>
                  <a:schemeClr val="lt1"/>
                </a:highlight>
              </a:defRPr>
            </a:lvl4pPr>
            <a:lvl5pPr marL="2286000" lvl="4" indent="-317500" rtl="0">
              <a:spcBef>
                <a:spcPts val="0"/>
              </a:spcBef>
              <a:spcAft>
                <a:spcPts val="0"/>
              </a:spcAft>
              <a:buClr>
                <a:schemeClr val="accent1"/>
              </a:buClr>
              <a:buSzPts val="1400"/>
              <a:buChar char="○"/>
              <a:defRPr>
                <a:solidFill>
                  <a:schemeClr val="accent1"/>
                </a:solidFill>
                <a:highlight>
                  <a:schemeClr val="lt1"/>
                </a:highlight>
              </a:defRPr>
            </a:lvl5pPr>
            <a:lvl6pPr marL="2743200" lvl="5" indent="-317500" rtl="0">
              <a:spcBef>
                <a:spcPts val="0"/>
              </a:spcBef>
              <a:spcAft>
                <a:spcPts val="0"/>
              </a:spcAft>
              <a:buClr>
                <a:schemeClr val="accent1"/>
              </a:buClr>
              <a:buSzPts val="1400"/>
              <a:buChar char="■"/>
              <a:defRPr>
                <a:solidFill>
                  <a:schemeClr val="accent1"/>
                </a:solidFill>
                <a:highlight>
                  <a:schemeClr val="lt1"/>
                </a:highlight>
              </a:defRPr>
            </a:lvl6pPr>
            <a:lvl7pPr marL="3200400" lvl="6" indent="-317500" rtl="0">
              <a:spcBef>
                <a:spcPts val="0"/>
              </a:spcBef>
              <a:spcAft>
                <a:spcPts val="0"/>
              </a:spcAft>
              <a:buClr>
                <a:schemeClr val="accent1"/>
              </a:buClr>
              <a:buSzPts val="1400"/>
              <a:buChar char="●"/>
              <a:defRPr>
                <a:solidFill>
                  <a:schemeClr val="accent1"/>
                </a:solidFill>
                <a:highlight>
                  <a:schemeClr val="lt1"/>
                </a:highlight>
              </a:defRPr>
            </a:lvl7pPr>
            <a:lvl8pPr marL="3657600" lvl="7" indent="-317500" rtl="0">
              <a:spcBef>
                <a:spcPts val="0"/>
              </a:spcBef>
              <a:spcAft>
                <a:spcPts val="0"/>
              </a:spcAft>
              <a:buClr>
                <a:schemeClr val="accent1"/>
              </a:buClr>
              <a:buSzPts val="1400"/>
              <a:buChar char="○"/>
              <a:defRPr>
                <a:solidFill>
                  <a:schemeClr val="accent1"/>
                </a:solidFill>
                <a:highlight>
                  <a:schemeClr val="lt1"/>
                </a:highlight>
              </a:defRPr>
            </a:lvl8pPr>
            <a:lvl9pPr marL="4114800" lvl="8" indent="-317500" rtl="0">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mc:AlternateContent xmlns:mc="http://schemas.openxmlformats.org/markup-compatibility/2006" xmlns:p14="http://schemas.microsoft.com/office/powerpoint/2010/main">
    <mc:Choice Requires="p14">
      <p:transition spd="slow">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96225" y="1098351"/>
            <a:ext cx="6488670" cy="1344442"/>
          </a:xfrm>
          <a:prstGeom prst="rect">
            <a:avLst/>
          </a:prstGeom>
        </p:spPr>
        <p:txBody>
          <a:bodyPr spcFirstLastPara="1" wrap="square" lIns="91425" tIns="91425" rIns="91425" bIns="91425" anchor="ctr" anchorCtr="0">
            <a:normAutofit fontScale="90000"/>
          </a:bodyPr>
          <a:lstStyle/>
          <a:p>
            <a:r>
              <a:rPr lang="en" dirty="0"/>
              <a:t>Møte</a:t>
            </a:r>
            <a:br>
              <a:rPr lang="nb-NO" sz="8000" dirty="0"/>
            </a:br>
            <a:endParaRPr dirty="0"/>
          </a:p>
        </p:txBody>
      </p:sp>
      <p:sp>
        <p:nvSpPr>
          <p:cNvPr id="57" name="Google Shape;57;p13"/>
          <p:cNvSpPr txBox="1">
            <a:spLocks noGrp="1"/>
          </p:cNvSpPr>
          <p:nvPr>
            <p:ph type="subTitle" idx="1"/>
          </p:nvPr>
        </p:nvSpPr>
        <p:spPr>
          <a:xfrm>
            <a:off x="-141195" y="3890399"/>
            <a:ext cx="7077459" cy="7062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dirty="0"/>
              <a:t>Rask psykisk helsehjelp og Angstringen.</a:t>
            </a:r>
            <a:endParaRPr dirty="0"/>
          </a:p>
        </p:txBody>
      </p:sp>
      <p:pic>
        <p:nvPicPr>
          <p:cNvPr id="3" name="Bilde 2">
            <a:extLst>
              <a:ext uri="{FF2B5EF4-FFF2-40B4-BE49-F238E27FC236}">
                <a16:creationId xmlns:a16="http://schemas.microsoft.com/office/drawing/2014/main" id="{D13DA430-D48B-4D9B-99C2-53042E530398}"/>
              </a:ext>
            </a:extLst>
          </p:cNvPr>
          <p:cNvPicPr>
            <a:picLocks noChangeAspect="1"/>
          </p:cNvPicPr>
          <p:nvPr/>
        </p:nvPicPr>
        <p:blipFill>
          <a:blip r:embed="rId3"/>
          <a:stretch>
            <a:fillRect/>
          </a:stretch>
        </p:blipFill>
        <p:spPr>
          <a:xfrm>
            <a:off x="7260131" y="3322343"/>
            <a:ext cx="1883869" cy="1842313"/>
          </a:xfrm>
          <a:prstGeom prst="rect">
            <a:avLst/>
          </a:prstGeom>
        </p:spPr>
      </p:pic>
    </p:spTree>
    <p:extLst>
      <p:ext uri="{BB962C8B-B14F-4D97-AF65-F5344CB8AC3E}">
        <p14:creationId xmlns:p14="http://schemas.microsoft.com/office/powerpoint/2010/main" val="1573327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1C6E97-643E-44D1-A66B-414BD5CDAA6F}"/>
              </a:ext>
            </a:extLst>
          </p:cNvPr>
          <p:cNvSpPr>
            <a:spLocks noGrp="1"/>
          </p:cNvSpPr>
          <p:nvPr>
            <p:ph type="title"/>
          </p:nvPr>
        </p:nvSpPr>
        <p:spPr>
          <a:xfrm>
            <a:off x="508001" y="97267"/>
            <a:ext cx="6447501" cy="642321"/>
          </a:xfrm>
        </p:spPr>
        <p:txBody>
          <a:bodyPr>
            <a:normAutofit fontScale="90000"/>
          </a:bodyPr>
          <a:lstStyle/>
          <a:p>
            <a:r>
              <a:rPr lang="nb-NO" sz="3100" dirty="0"/>
              <a:t>Begrensninger</a:t>
            </a:r>
            <a:br>
              <a:rPr lang="nb-NO" sz="2800" dirty="0"/>
            </a:br>
            <a:br>
              <a:rPr lang="nb-NO" sz="2800" dirty="0"/>
            </a:br>
            <a:endParaRPr lang="nb-NO" sz="2800" dirty="0"/>
          </a:p>
        </p:txBody>
      </p:sp>
      <p:sp>
        <p:nvSpPr>
          <p:cNvPr id="3" name="Plassholder for innhold 2">
            <a:extLst>
              <a:ext uri="{FF2B5EF4-FFF2-40B4-BE49-F238E27FC236}">
                <a16:creationId xmlns:a16="http://schemas.microsoft.com/office/drawing/2014/main" id="{F23A9DBF-5AED-4D7B-A9AE-011BF715A534}"/>
              </a:ext>
            </a:extLst>
          </p:cNvPr>
          <p:cNvSpPr>
            <a:spLocks noGrp="1"/>
          </p:cNvSpPr>
          <p:nvPr>
            <p:ph idx="1"/>
          </p:nvPr>
        </p:nvSpPr>
        <p:spPr>
          <a:xfrm>
            <a:off x="508001" y="944881"/>
            <a:ext cx="6820646" cy="3949848"/>
          </a:xfrm>
        </p:spPr>
        <p:txBody>
          <a:bodyPr>
            <a:normAutofit lnSpcReduction="10000"/>
          </a:bodyPr>
          <a:lstStyle/>
          <a:p>
            <a:r>
              <a:rPr lang="nb-NO" dirty="0"/>
              <a:t>Alle må være rusfri på møtene. </a:t>
            </a:r>
          </a:p>
          <a:p>
            <a:endParaRPr lang="nb-NO" dirty="0"/>
          </a:p>
          <a:p>
            <a:r>
              <a:rPr lang="nb-NO" dirty="0"/>
              <a:t>Vi har erfart at mennesker med andre diagnoser ikke opplever å få utbytte av å gå i Angstringen. Med dette menes det for eksempel bipolare lidelser, schizofreni og psykotiske tilstander. </a:t>
            </a:r>
          </a:p>
          <a:p>
            <a:endParaRPr lang="nb-NO" dirty="0"/>
          </a:p>
          <a:p>
            <a:r>
              <a:rPr lang="nb-NO" dirty="0"/>
              <a:t>Diagnoser er et vanskelig felt, og gråsoner er det mange av. Er en person usikker på om arbeidsmåten i Angstringen passer, skal vedkommende drøfte det med sin behandler og kontaktpersonen i Angstringen. </a:t>
            </a:r>
          </a:p>
          <a:p>
            <a:endParaRPr lang="nb-NO" dirty="0"/>
          </a:p>
        </p:txBody>
      </p:sp>
    </p:spTree>
    <p:extLst>
      <p:ext uri="{BB962C8B-B14F-4D97-AF65-F5344CB8AC3E}">
        <p14:creationId xmlns:p14="http://schemas.microsoft.com/office/powerpoint/2010/main" val="123152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Hva skjer </a:t>
            </a:r>
            <a:r>
              <a:rPr lang="nb-NO" dirty="0"/>
              <a:t>i</a:t>
            </a:r>
            <a:r>
              <a:rPr lang="en" dirty="0"/>
              <a:t> en gruppe hos Angstringen?</a:t>
            </a:r>
            <a:endParaRPr dirty="0"/>
          </a:p>
        </p:txBody>
      </p:sp>
      <p:sp>
        <p:nvSpPr>
          <p:cNvPr id="63" name="Google Shape;63;p14"/>
          <p:cNvSpPr txBox="1">
            <a:spLocks noGrp="1"/>
          </p:cNvSpPr>
          <p:nvPr>
            <p:ph type="body" idx="2"/>
          </p:nvPr>
        </p:nvSpPr>
        <p:spPr>
          <a:xfrm>
            <a:off x="4939500" y="92209"/>
            <a:ext cx="3837000" cy="5155986"/>
          </a:xfrm>
          <a:prstGeom prst="rect">
            <a:avLst/>
          </a:prstGeom>
        </p:spPr>
        <p:txBody>
          <a:bodyPr spcFirstLastPara="1" wrap="square" lIns="91425" tIns="91425" rIns="91425" bIns="91425" anchor="ctr" anchorCtr="0">
            <a:normAutofit fontScale="85000" lnSpcReduction="20000"/>
          </a:bodyPr>
          <a:lstStyle/>
          <a:p>
            <a:pPr>
              <a:lnSpc>
                <a:spcPct val="170000"/>
              </a:lnSpc>
            </a:pPr>
            <a:r>
              <a:rPr lang="nb-NO" dirty="0"/>
              <a:t>Folk bli aktive.</a:t>
            </a:r>
          </a:p>
          <a:p>
            <a:pPr lvl="1">
              <a:lnSpc>
                <a:spcPct val="170000"/>
              </a:lnSpc>
            </a:pPr>
            <a:r>
              <a:rPr lang="nb-NO" dirty="0"/>
              <a:t>Ting synker inn på en annen måte. Ting blir deres.</a:t>
            </a:r>
          </a:p>
          <a:p>
            <a:pPr>
              <a:lnSpc>
                <a:spcPct val="170000"/>
              </a:lnSpc>
            </a:pPr>
            <a:r>
              <a:rPr lang="nb-NO" dirty="0"/>
              <a:t>Folk blir motivert</a:t>
            </a:r>
          </a:p>
          <a:p>
            <a:pPr>
              <a:lnSpc>
                <a:spcPct val="170000"/>
              </a:lnSpc>
            </a:pPr>
            <a:r>
              <a:rPr lang="nb-NO" dirty="0"/>
              <a:t>Det er ingen autoritet/leder og noen deler/åpner da lettere opp.</a:t>
            </a:r>
          </a:p>
          <a:p>
            <a:pPr>
              <a:lnSpc>
                <a:spcPct val="170000"/>
              </a:lnSpc>
            </a:pPr>
            <a:r>
              <a:rPr lang="nb-NO" dirty="0"/>
              <a:t>Ide dugnad</a:t>
            </a:r>
          </a:p>
          <a:p>
            <a:pPr>
              <a:lnSpc>
                <a:spcPct val="170000"/>
              </a:lnSpc>
            </a:pPr>
            <a:r>
              <a:rPr lang="nb-NO" dirty="0"/>
              <a:t>Normalisering.</a:t>
            </a:r>
          </a:p>
          <a:p>
            <a:pPr>
              <a:lnSpc>
                <a:spcPct val="170000"/>
              </a:lnSpc>
            </a:pPr>
            <a:r>
              <a:rPr lang="nb-NO" dirty="0"/>
              <a:t>Holder fokuset over tid.</a:t>
            </a:r>
          </a:p>
          <a:p>
            <a:pPr marL="457200" lvl="0" indent="-342900" algn="l" rtl="0">
              <a:lnSpc>
                <a:spcPct val="170000"/>
              </a:lnSpc>
              <a:spcBef>
                <a:spcPts val="0"/>
              </a:spcBef>
              <a:spcAft>
                <a:spcPts val="0"/>
              </a:spcAft>
              <a:buClr>
                <a:srgbClr val="000000"/>
              </a:buClr>
              <a:buSzPts val="1800"/>
              <a:buChar char="●"/>
            </a:pPr>
            <a:r>
              <a:rPr lang="nb-NO" dirty="0">
                <a:solidFill>
                  <a:srgbClr val="000000"/>
                </a:solidFill>
              </a:rPr>
              <a:t>De kan delta så lenge de selv vil.</a:t>
            </a:r>
          </a:p>
          <a:p>
            <a:pPr>
              <a:lnSpc>
                <a:spcPct val="170000"/>
              </a:lnSpc>
              <a:buClr>
                <a:srgbClr val="000000"/>
              </a:buClr>
            </a:pPr>
            <a:r>
              <a:rPr lang="nb-NO" dirty="0"/>
              <a:t>Kan bli frivillige. Ha en sak å brenne for. </a:t>
            </a:r>
          </a:p>
          <a:p>
            <a:pPr marL="457200" lvl="0" indent="-342900" algn="l" rtl="0">
              <a:lnSpc>
                <a:spcPct val="170000"/>
              </a:lnSpc>
              <a:spcBef>
                <a:spcPts val="0"/>
              </a:spcBef>
              <a:spcAft>
                <a:spcPts val="0"/>
              </a:spcAft>
              <a:buClr>
                <a:srgbClr val="000000"/>
              </a:buClr>
              <a:buSzPts val="1800"/>
              <a:buChar char="●"/>
            </a:pPr>
            <a:endParaRPr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65500" y="253573"/>
            <a:ext cx="4045200" cy="2538127"/>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dirty="0"/>
              <a:t>Hva som </a:t>
            </a:r>
            <a:r>
              <a:rPr lang="nb-NO" sz="6000" u="sng" dirty="0"/>
              <a:t>i</a:t>
            </a:r>
            <a:r>
              <a:rPr lang="en" sz="6000" u="sng" dirty="0"/>
              <a:t>kke skjer </a:t>
            </a:r>
            <a:r>
              <a:rPr lang="nb-NO" dirty="0"/>
              <a:t>i</a:t>
            </a:r>
            <a:r>
              <a:rPr lang="en" dirty="0"/>
              <a:t> en gruppe </a:t>
            </a:r>
            <a:r>
              <a:rPr lang="nb-NO" dirty="0"/>
              <a:t>I</a:t>
            </a:r>
            <a:r>
              <a:rPr lang="en" dirty="0"/>
              <a:t> Angstringen…</a:t>
            </a:r>
            <a:endParaRPr dirty="0"/>
          </a:p>
        </p:txBody>
      </p:sp>
      <p:sp>
        <p:nvSpPr>
          <p:cNvPr id="63" name="Google Shape;63;p14"/>
          <p:cNvSpPr txBox="1">
            <a:spLocks noGrp="1"/>
          </p:cNvSpPr>
          <p:nvPr>
            <p:ph type="body" idx="2"/>
          </p:nvPr>
        </p:nvSpPr>
        <p:spPr>
          <a:xfrm>
            <a:off x="4656523" y="0"/>
            <a:ext cx="4364531" cy="4956202"/>
          </a:xfrm>
          <a:prstGeom prst="rect">
            <a:avLst/>
          </a:prstGeom>
        </p:spPr>
        <p:txBody>
          <a:bodyPr spcFirstLastPara="1" wrap="square" lIns="91425" tIns="91425" rIns="91425" bIns="91425" anchor="ctr" anchorCtr="0">
            <a:noAutofit/>
          </a:bodyPr>
          <a:lstStyle/>
          <a:p>
            <a:pPr>
              <a:lnSpc>
                <a:spcPct val="170000"/>
              </a:lnSpc>
            </a:pPr>
            <a:r>
              <a:rPr lang="nb-NO" sz="1400" dirty="0">
                <a:latin typeface="Source Code Pro" panose="020B0509030403020204" pitchFamily="49" charset="0"/>
                <a:ea typeface="Source Code Pro" panose="020B0509030403020204" pitchFamily="49" charset="0"/>
                <a:cs typeface="Times New Roman" panose="02020603050405020304" pitchFamily="18" charset="0"/>
              </a:rPr>
              <a:t>Det er ikke noe ekkokammer og dyrking av lidelse. </a:t>
            </a:r>
          </a:p>
          <a:p>
            <a:pPr lvl="1">
              <a:lnSpc>
                <a:spcPct val="170000"/>
              </a:lnSpc>
            </a:pPr>
            <a:r>
              <a:rPr lang="nb-NO" sz="1050" dirty="0">
                <a:latin typeface="Source Code Pro" panose="020B0509030403020204" pitchFamily="49" charset="0"/>
                <a:ea typeface="Source Code Pro" panose="020B0509030403020204" pitchFamily="49" charset="0"/>
                <a:cs typeface="Times New Roman" panose="02020603050405020304" pitchFamily="18" charset="0"/>
              </a:rPr>
              <a:t>Det motsatte skjer.</a:t>
            </a:r>
            <a:br>
              <a:rPr lang="nb-NO" sz="1050" dirty="0">
                <a:latin typeface="Source Code Pro" panose="020B0509030403020204" pitchFamily="49" charset="0"/>
                <a:ea typeface="Source Code Pro" panose="020B0509030403020204" pitchFamily="49" charset="0"/>
                <a:cs typeface="Times New Roman" panose="02020603050405020304" pitchFamily="18" charset="0"/>
              </a:rPr>
            </a:br>
            <a:endParaRPr lang="nb-NO" sz="1050" dirty="0">
              <a:latin typeface="Source Code Pro" panose="020B0509030403020204" pitchFamily="49" charset="0"/>
              <a:ea typeface="Source Code Pro" panose="020B0509030403020204" pitchFamily="49" charset="0"/>
              <a:cs typeface="Times New Roman" panose="02020603050405020304" pitchFamily="18" charset="0"/>
            </a:endParaRPr>
          </a:p>
          <a:p>
            <a:pPr>
              <a:lnSpc>
                <a:spcPct val="170000"/>
              </a:lnSpc>
            </a:pPr>
            <a:r>
              <a:rPr lang="nb-NO" sz="1400" dirty="0">
                <a:latin typeface="Source Code Pro" panose="020B0509030403020204" pitchFamily="49" charset="0"/>
                <a:ea typeface="Source Code Pro" panose="020B0509030403020204" pitchFamily="49" charset="0"/>
                <a:cs typeface="Times New Roman" panose="02020603050405020304" pitchFamily="18" charset="0"/>
              </a:rPr>
              <a:t>Våre retningslinjer har ingen </a:t>
            </a:r>
            <a:r>
              <a:rPr lang="nb-NO" sz="1400" dirty="0" err="1">
                <a:latin typeface="Source Code Pro" panose="020B0509030403020204" pitchFamily="49" charset="0"/>
                <a:ea typeface="Source Code Pro" panose="020B0509030403020204" pitchFamily="49" charset="0"/>
                <a:cs typeface="Times New Roman" panose="02020603050405020304" pitchFamily="18" charset="0"/>
              </a:rPr>
              <a:t>quick</a:t>
            </a:r>
            <a:r>
              <a:rPr lang="nb-NO" sz="1400" dirty="0">
                <a:latin typeface="Source Code Pro" panose="020B0509030403020204" pitchFamily="49" charset="0"/>
                <a:ea typeface="Source Code Pro" panose="020B0509030403020204" pitchFamily="49" charset="0"/>
                <a:cs typeface="Times New Roman" panose="02020603050405020304" pitchFamily="18" charset="0"/>
              </a:rPr>
              <a:t>-fiks og raske løsninger.</a:t>
            </a:r>
            <a:br>
              <a:rPr lang="nb-NO" sz="1400" dirty="0">
                <a:latin typeface="Source Code Pro" panose="020B0509030403020204" pitchFamily="49" charset="0"/>
                <a:ea typeface="Source Code Pro" panose="020B0509030403020204" pitchFamily="49" charset="0"/>
                <a:cs typeface="Times New Roman" panose="02020603050405020304" pitchFamily="18" charset="0"/>
              </a:rPr>
            </a:br>
            <a:endParaRPr lang="nb-NO" sz="1400" dirty="0">
              <a:latin typeface="Source Code Pro" panose="020B0509030403020204" pitchFamily="49" charset="0"/>
              <a:ea typeface="Source Code Pro" panose="020B0509030403020204" pitchFamily="49" charset="0"/>
              <a:cs typeface="Times New Roman" panose="02020603050405020304" pitchFamily="18" charset="0"/>
            </a:endParaRPr>
          </a:p>
          <a:p>
            <a:pPr>
              <a:lnSpc>
                <a:spcPct val="170000"/>
              </a:lnSpc>
            </a:pPr>
            <a:r>
              <a:rPr lang="nb-NO" sz="1400" dirty="0">
                <a:latin typeface="Source Code Pro" panose="020B0509030403020204" pitchFamily="49" charset="0"/>
                <a:ea typeface="Source Code Pro" panose="020B0509030403020204" pitchFamily="49" charset="0"/>
                <a:cs typeface="Times New Roman" panose="02020603050405020304" pitchFamily="18" charset="0"/>
              </a:rPr>
              <a:t>Det er enkle ting vi jobber med som å bli kjent med seg selv, lære å si fra. Være «her og nå». Kjenner på angen, ikke skyve den bort. </a:t>
            </a:r>
          </a:p>
          <a:p>
            <a:pPr lvl="1">
              <a:lnSpc>
                <a:spcPct val="170000"/>
              </a:lnSpc>
            </a:pPr>
            <a:r>
              <a:rPr lang="nb-NO" sz="1000" dirty="0">
                <a:latin typeface="Source Code Pro" panose="020B0509030403020204" pitchFamily="49" charset="0"/>
                <a:ea typeface="Source Code Pro" panose="020B0509030403020204" pitchFamily="49" charset="0"/>
                <a:cs typeface="Times New Roman" panose="02020603050405020304" pitchFamily="18" charset="0"/>
              </a:rPr>
              <a:t>Lite kontroversielt.</a:t>
            </a:r>
            <a:br>
              <a:rPr lang="nb-NO" sz="1000" dirty="0">
                <a:latin typeface="Source Code Pro" panose="020B0509030403020204" pitchFamily="49" charset="0"/>
                <a:ea typeface="Source Code Pro" panose="020B0509030403020204" pitchFamily="49" charset="0"/>
                <a:cs typeface="Times New Roman" panose="02020603050405020304" pitchFamily="18" charset="0"/>
              </a:rPr>
            </a:br>
            <a:endParaRPr lang="nb-NO" sz="1000" dirty="0">
              <a:latin typeface="Source Code Pro" panose="020B0509030403020204" pitchFamily="49" charset="0"/>
              <a:ea typeface="Source Code Pro" panose="020B0509030403020204" pitchFamily="49" charset="0"/>
              <a:cs typeface="Times New Roman" panose="02020603050405020304" pitchFamily="18" charset="0"/>
            </a:endParaRPr>
          </a:p>
          <a:p>
            <a:pPr>
              <a:lnSpc>
                <a:spcPct val="170000"/>
              </a:lnSpc>
            </a:pPr>
            <a:r>
              <a:rPr lang="nb-NO" sz="1400" dirty="0">
                <a:latin typeface="Source Code Pro" panose="020B0509030403020204" pitchFamily="49" charset="0"/>
                <a:ea typeface="Source Code Pro" panose="020B0509030403020204" pitchFamily="49" charset="0"/>
                <a:cs typeface="Times New Roman" panose="02020603050405020304" pitchFamily="18" charset="0"/>
              </a:rPr>
              <a:t>Verdinøytralt.</a:t>
            </a:r>
            <a:endParaRPr sz="1200" dirty="0">
              <a:solidFill>
                <a:srgbClr val="000000"/>
              </a:solidFill>
              <a:latin typeface="Source Code Pro" panose="020B0509030403020204" pitchFamily="49" charset="0"/>
              <a:ea typeface="Source Code Pro" panose="020B0509030403020204" pitchFamily="49" charset="0"/>
            </a:endParaRPr>
          </a:p>
        </p:txBody>
      </p:sp>
    </p:spTree>
    <p:extLst>
      <p:ext uri="{BB962C8B-B14F-4D97-AF65-F5344CB8AC3E}">
        <p14:creationId xmlns:p14="http://schemas.microsoft.com/office/powerpoint/2010/main" val="1925713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a:bodyPr>
          <a:lstStyle/>
          <a:p>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2" name="TekstSylinder 1">
            <a:extLst>
              <a:ext uri="{FF2B5EF4-FFF2-40B4-BE49-F238E27FC236}">
                <a16:creationId xmlns:a16="http://schemas.microsoft.com/office/drawing/2014/main" id="{9AEE52AE-A119-4BB4-8E51-03DE940CDA0E}"/>
              </a:ext>
            </a:extLst>
          </p:cNvPr>
          <p:cNvSpPr txBox="1"/>
          <p:nvPr/>
        </p:nvSpPr>
        <p:spPr>
          <a:xfrm>
            <a:off x="1316852" y="4021838"/>
            <a:ext cx="6308592" cy="630942"/>
          </a:xfrm>
          <a:prstGeom prst="rect">
            <a:avLst/>
          </a:prstGeom>
          <a:noFill/>
        </p:spPr>
        <p:txBody>
          <a:bodyPr wrap="square" rtlCol="0">
            <a:spAutoFit/>
          </a:bodyPr>
          <a:lstStyle/>
          <a:p>
            <a:pPr algn="ctr"/>
            <a:r>
              <a:rPr lang="nb-NO" sz="3500" b="1" dirty="0">
                <a:solidFill>
                  <a:schemeClr val="accent1"/>
                </a:solidFill>
                <a:highlight>
                  <a:schemeClr val="dk1"/>
                </a:highlight>
                <a:latin typeface="Amatic SC"/>
                <a:ea typeface="Source Code Pro"/>
                <a:cs typeface="Amatic SC"/>
              </a:rPr>
              <a:t>Bakgrunn for dette møtet</a:t>
            </a:r>
          </a:p>
        </p:txBody>
      </p:sp>
      <p:pic>
        <p:nvPicPr>
          <p:cNvPr id="6" name="Bilde 5">
            <a:extLst>
              <a:ext uri="{FF2B5EF4-FFF2-40B4-BE49-F238E27FC236}">
                <a16:creationId xmlns:a16="http://schemas.microsoft.com/office/drawing/2014/main" id="{1831E767-E3BC-42C3-A9F7-646E468868CE}"/>
              </a:ext>
            </a:extLst>
          </p:cNvPr>
          <p:cNvPicPr>
            <a:picLocks noChangeAspect="1"/>
          </p:cNvPicPr>
          <p:nvPr/>
        </p:nvPicPr>
        <p:blipFill>
          <a:blip r:embed="rId3"/>
          <a:stretch>
            <a:fillRect/>
          </a:stretch>
        </p:blipFill>
        <p:spPr>
          <a:xfrm>
            <a:off x="0" y="84097"/>
            <a:ext cx="6205433" cy="2998453"/>
          </a:xfrm>
          <a:prstGeom prst="rect">
            <a:avLst/>
          </a:prstGeom>
        </p:spPr>
      </p:pic>
      <p:sp>
        <p:nvSpPr>
          <p:cNvPr id="3" name="TekstSylinder 2">
            <a:extLst>
              <a:ext uri="{FF2B5EF4-FFF2-40B4-BE49-F238E27FC236}">
                <a16:creationId xmlns:a16="http://schemas.microsoft.com/office/drawing/2014/main" id="{D7155A89-B43E-462C-8053-0B5E94BDAA5C}"/>
              </a:ext>
            </a:extLst>
          </p:cNvPr>
          <p:cNvSpPr txBox="1"/>
          <p:nvPr/>
        </p:nvSpPr>
        <p:spPr>
          <a:xfrm>
            <a:off x="2558783" y="3190548"/>
            <a:ext cx="4817889" cy="200055"/>
          </a:xfrm>
          <a:prstGeom prst="rect">
            <a:avLst/>
          </a:prstGeom>
          <a:noFill/>
        </p:spPr>
        <p:txBody>
          <a:bodyPr wrap="square" rtlCol="0">
            <a:spAutoFit/>
          </a:bodyPr>
          <a:lstStyle/>
          <a:p>
            <a:r>
              <a:rPr lang="nb-NO" sz="700" b="0" i="0" u="none" strike="noStrike" dirty="0">
                <a:solidFill>
                  <a:srgbClr val="000000"/>
                </a:solidFill>
                <a:effectLst/>
                <a:latin typeface="Calibri" panose="020F0502020204030204" pitchFamily="34" charset="0"/>
              </a:rPr>
              <a:t>https://www.aftenposten.no/meninger/kronikk/i/qLz1Ae/baerebjelken-i-psykisk-helsevern-er-raatten-joergen-flor</a:t>
            </a:r>
            <a:r>
              <a:rPr lang="nb-NO" sz="500" dirty="0"/>
              <a:t> </a:t>
            </a:r>
          </a:p>
        </p:txBody>
      </p:sp>
      <p:pic>
        <p:nvPicPr>
          <p:cNvPr id="5" name="Bilde 4">
            <a:extLst>
              <a:ext uri="{FF2B5EF4-FFF2-40B4-BE49-F238E27FC236}">
                <a16:creationId xmlns:a16="http://schemas.microsoft.com/office/drawing/2014/main" id="{F0319D8C-0F03-49DF-9535-61CB33F684BB}"/>
              </a:ext>
            </a:extLst>
          </p:cNvPr>
          <p:cNvPicPr>
            <a:picLocks noChangeAspect="1"/>
          </p:cNvPicPr>
          <p:nvPr/>
        </p:nvPicPr>
        <p:blipFill>
          <a:blip r:embed="rId4"/>
          <a:stretch>
            <a:fillRect/>
          </a:stretch>
        </p:blipFill>
        <p:spPr>
          <a:xfrm>
            <a:off x="6310604" y="42609"/>
            <a:ext cx="2831383" cy="301067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42899"/>
            <a:ext cx="8520600" cy="1376138"/>
          </a:xfrm>
          <a:prstGeom prst="rect">
            <a:avLst/>
          </a:prstGeom>
        </p:spPr>
        <p:txBody>
          <a:bodyPr spcFirstLastPara="1" wrap="square" lIns="91425" tIns="91425" rIns="91425" bIns="91425" anchor="ctr" anchorCtr="0">
            <a:normAutofit fontScale="90000"/>
          </a:bodyPr>
          <a:lstStyle/>
          <a:p>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2" name="TekstSylinder 1">
            <a:extLst>
              <a:ext uri="{FF2B5EF4-FFF2-40B4-BE49-F238E27FC236}">
                <a16:creationId xmlns:a16="http://schemas.microsoft.com/office/drawing/2014/main" id="{9AEE52AE-A119-4BB4-8E51-03DE940CDA0E}"/>
              </a:ext>
            </a:extLst>
          </p:cNvPr>
          <p:cNvSpPr txBox="1"/>
          <p:nvPr/>
        </p:nvSpPr>
        <p:spPr>
          <a:xfrm>
            <a:off x="1417704" y="3880644"/>
            <a:ext cx="6308592" cy="630942"/>
          </a:xfrm>
          <a:prstGeom prst="rect">
            <a:avLst/>
          </a:prstGeom>
          <a:noFill/>
        </p:spPr>
        <p:txBody>
          <a:bodyPr wrap="square" rtlCol="0">
            <a:spAutoFit/>
          </a:bodyPr>
          <a:lstStyle/>
          <a:p>
            <a:pPr algn="ctr"/>
            <a:r>
              <a:rPr lang="nb-NO" sz="3500" b="1" dirty="0">
                <a:solidFill>
                  <a:schemeClr val="accent1"/>
                </a:solidFill>
                <a:highlight>
                  <a:schemeClr val="dk1"/>
                </a:highlight>
                <a:latin typeface="Amatic SC"/>
                <a:ea typeface="Source Code Pro"/>
                <a:cs typeface="Amatic SC"/>
              </a:rPr>
              <a:t>Bakgrunn for dette møtet</a:t>
            </a:r>
          </a:p>
        </p:txBody>
      </p:sp>
      <p:sp>
        <p:nvSpPr>
          <p:cNvPr id="4" name="TekstSylinder 3">
            <a:extLst>
              <a:ext uri="{FF2B5EF4-FFF2-40B4-BE49-F238E27FC236}">
                <a16:creationId xmlns:a16="http://schemas.microsoft.com/office/drawing/2014/main" id="{199AC6EE-38F7-436A-9B80-97D8317F86A5}"/>
              </a:ext>
            </a:extLst>
          </p:cNvPr>
          <p:cNvSpPr txBox="1"/>
          <p:nvPr/>
        </p:nvSpPr>
        <p:spPr>
          <a:xfrm>
            <a:off x="311700" y="110381"/>
            <a:ext cx="8411136" cy="4555093"/>
          </a:xfrm>
          <a:prstGeom prst="rect">
            <a:avLst/>
          </a:prstGeom>
          <a:noFill/>
        </p:spPr>
        <p:txBody>
          <a:bodyPr wrap="square" rtlCol="0">
            <a:spAutoFit/>
          </a:bodyPr>
          <a:lstStyle/>
          <a:p>
            <a:endParaRPr lang="nb-NO" dirty="0"/>
          </a:p>
          <a:p>
            <a:endParaRPr lang="nb-NO" dirty="0"/>
          </a:p>
          <a:p>
            <a:br>
              <a:rPr lang="nb-NO" dirty="0"/>
            </a:br>
            <a:endParaRPr lang="nb-NO" dirty="0"/>
          </a:p>
          <a:p>
            <a:pPr marL="285750" indent="-285750">
              <a:buFont typeface="Arial" panose="020B0604020202020204" pitchFamily="34" charset="0"/>
              <a:buChar char="•"/>
            </a:pPr>
            <a:r>
              <a:rPr lang="nb-NO" sz="1800" dirty="0">
                <a:latin typeface="Source Code Pro" panose="020B0509030403020204" pitchFamily="49" charset="0"/>
                <a:ea typeface="Source Code Pro" panose="020B0509030403020204" pitchFamily="49" charset="0"/>
              </a:rPr>
              <a:t>Vi vet at mange ikke får hjelp og at det er lang ventetid på behandling hvis man ikke har råd til å betale selv.</a:t>
            </a:r>
          </a:p>
          <a:p>
            <a:endParaRPr lang="nb-NO" sz="1800" dirty="0"/>
          </a:p>
          <a:p>
            <a:endParaRPr lang="nb-NO" sz="1800" dirty="0"/>
          </a:p>
          <a:p>
            <a:pPr marL="285750" indent="-285750">
              <a:buFont typeface="Arial" panose="020B0604020202020204" pitchFamily="34" charset="0"/>
              <a:buChar char="•"/>
            </a:pPr>
            <a:r>
              <a:rPr lang="nb-NO" sz="1800" dirty="0">
                <a:latin typeface="Source Code Pro" panose="020B0509030403020204" pitchFamily="49" charset="0"/>
                <a:ea typeface="Source Code Pro" panose="020B0509030403020204" pitchFamily="49" charset="0"/>
              </a:rPr>
              <a:t>Mange får korte forløp, enten ett kurs eller for eksempel 10 timer terapi.</a:t>
            </a:r>
          </a:p>
          <a:p>
            <a:endParaRPr lang="nb-NO" dirty="0">
              <a:latin typeface="Source Code Pro" panose="020B0509030403020204" pitchFamily="49" charset="0"/>
              <a:ea typeface="Source Code Pro" panose="020B0509030403020204" pitchFamily="49" charset="0"/>
            </a:endParaRPr>
          </a:p>
          <a:p>
            <a:endParaRPr lang="nb-NO" dirty="0">
              <a:latin typeface="Source Code Pro" panose="020B0509030403020204" pitchFamily="49" charset="0"/>
              <a:ea typeface="Source Code Pro" panose="020B0509030403020204" pitchFamily="49" charset="0"/>
            </a:endParaRPr>
          </a:p>
          <a:p>
            <a:pPr marL="285750" indent="-285750">
              <a:buFont typeface="Arial" panose="020B0604020202020204" pitchFamily="34" charset="0"/>
              <a:buChar char="•"/>
            </a:pPr>
            <a:endParaRPr lang="nb-NO" dirty="0">
              <a:latin typeface="Source Code Pro" panose="020B0509030403020204" pitchFamily="49" charset="0"/>
              <a:ea typeface="Source Code Pro" panose="020B0509030403020204" pitchFamily="49" charset="0"/>
            </a:endParaRPr>
          </a:p>
          <a:p>
            <a:pPr marL="285750" indent="-285750">
              <a:buFont typeface="Arial" panose="020B0604020202020204" pitchFamily="34" charset="0"/>
              <a:buChar char="•"/>
            </a:pPr>
            <a:endParaRPr lang="nb-NO" dirty="0">
              <a:latin typeface="Source Code Pro" panose="020B0509030403020204" pitchFamily="49" charset="0"/>
              <a:ea typeface="Source Code Pro" panose="020B0509030403020204" pitchFamily="49" charset="0"/>
            </a:endParaRPr>
          </a:p>
          <a:p>
            <a:pPr marL="285750" indent="-285750">
              <a:buFont typeface="Arial" panose="020B0604020202020204" pitchFamily="34" charset="0"/>
              <a:buChar char="•"/>
            </a:pPr>
            <a:endParaRPr lang="nb-NO" dirty="0">
              <a:latin typeface="Source Code Pro" panose="020B0509030403020204" pitchFamily="49" charset="0"/>
              <a:ea typeface="Source Code Pro" panose="020B0509030403020204" pitchFamily="49" charset="0"/>
            </a:endParaRPr>
          </a:p>
          <a:p>
            <a:endParaRPr lang="nb-NO" dirty="0">
              <a:latin typeface="Source Code Pro" panose="020B0509030403020204" pitchFamily="49" charset="0"/>
              <a:ea typeface="Source Code Pro" panose="020B0509030403020204" pitchFamily="49" charset="0"/>
            </a:endParaRPr>
          </a:p>
          <a:p>
            <a:pPr marL="285750" indent="-285750">
              <a:buFont typeface="Arial" panose="020B0604020202020204" pitchFamily="34" charset="0"/>
              <a:buChar char="•"/>
            </a:pPr>
            <a:endParaRPr lang="nb-NO" dirty="0">
              <a:latin typeface="Source Code Pro" panose="020B0509030403020204" pitchFamily="49" charset="0"/>
              <a:ea typeface="Source Code Pro" panose="020B0509030403020204" pitchFamily="49" charset="0"/>
            </a:endParaRPr>
          </a:p>
          <a:p>
            <a:pPr marL="285750" indent="-285750">
              <a:buFont typeface="Arial" panose="020B0604020202020204" pitchFamily="34" charset="0"/>
              <a:buChar char="•"/>
            </a:pPr>
            <a:endParaRPr lang="nb-NO" dirty="0">
              <a:latin typeface="Source Code Pro" panose="020B0509030403020204" pitchFamily="49" charset="0"/>
              <a:ea typeface="Source Code Pro" panose="020B0509030403020204" pitchFamily="49" charset="0"/>
            </a:endParaRPr>
          </a:p>
          <a:p>
            <a:endParaRPr lang="nb-NO" dirty="0"/>
          </a:p>
        </p:txBody>
      </p:sp>
    </p:spTree>
    <p:extLst>
      <p:ext uri="{BB962C8B-B14F-4D97-AF65-F5344CB8AC3E}">
        <p14:creationId xmlns:p14="http://schemas.microsoft.com/office/powerpoint/2010/main" val="108280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nb-NO" sz="2000" b="0" dirty="0">
                <a:latin typeface="Source Code Pro" panose="020B0509030403020204" pitchFamily="49" charset="0"/>
                <a:ea typeface="Source Code Pro" panose="020B0509030403020204" pitchFamily="49" charset="0"/>
                <a:cs typeface="Times New Roman" panose="02020603050405020304" pitchFamily="18" charset="0"/>
              </a:rPr>
              <a:t>Vår erfaring er at:</a:t>
            </a:r>
            <a:br>
              <a:rPr lang="nb-NO" sz="2000" b="0" dirty="0">
                <a:latin typeface="Source Code Pro" panose="020B0509030403020204" pitchFamily="49" charset="0"/>
                <a:ea typeface="Source Code Pro" panose="020B0509030403020204" pitchFamily="49" charset="0"/>
                <a:cs typeface="Times New Roman" panose="02020603050405020304" pitchFamily="18" charset="0"/>
              </a:rPr>
            </a:br>
            <a:r>
              <a:rPr lang="nb-NO" sz="2000" b="0" dirty="0">
                <a:latin typeface="Source Code Pro" panose="020B0509030403020204" pitchFamily="49" charset="0"/>
                <a:ea typeface="Source Code Pro" panose="020B0509030403020204" pitchFamily="49" charset="0"/>
                <a:cs typeface="Times New Roman" panose="02020603050405020304" pitchFamily="18" charset="0"/>
              </a:rPr>
              <a:t>Kombinasjonen - beste fra to verdener – fungerer veldig bra.</a:t>
            </a:r>
            <a:br>
              <a:rPr lang="nb-NO" sz="1800" dirty="0">
                <a:highlight>
                  <a:schemeClr val="dk1"/>
                </a:highlight>
                <a:latin typeface="Amatic SC"/>
                <a:cs typeface="Amatic SC"/>
                <a:sym typeface="Amatic SC"/>
              </a:rPr>
            </a:br>
            <a:br>
              <a:rPr lang="nb-NO" sz="1800" b="0" dirty="0">
                <a:effectLst/>
                <a:latin typeface="Calibri" panose="020F0502020204030204" pitchFamily="34" charset="0"/>
                <a:ea typeface="Calibri" panose="020F0502020204030204" pitchFamily="34" charset="0"/>
                <a:cs typeface="Times New Roman" panose="02020603050405020304" pitchFamily="18" charset="0"/>
              </a:rPr>
            </a:br>
            <a:r>
              <a:rPr lang="nb-NO" sz="2000" b="0" dirty="0">
                <a:effectLst/>
                <a:latin typeface="Source Code Pro" panose="020B0509030403020204" pitchFamily="49" charset="0"/>
                <a:ea typeface="Source Code Pro" panose="020B0509030403020204" pitchFamily="49" charset="0"/>
                <a:cs typeface="Times New Roman" panose="02020603050405020304" pitchFamily="18" charset="0"/>
              </a:rPr>
              <a:t>Ting man lærer hos dere, kan man øve på i grupper hos oss. Situasjoner som oppstår i en gruppe hos oss kan man ta med tilbake i timen.</a:t>
            </a:r>
            <a:br>
              <a:rPr lang="nb-NO" sz="2000" b="0" dirty="0">
                <a:effectLst/>
                <a:latin typeface="Source Code Pro" panose="020B0509030403020204" pitchFamily="49" charset="0"/>
                <a:ea typeface="Source Code Pro" panose="020B0509030403020204" pitchFamily="49" charset="0"/>
                <a:cs typeface="Times New Roman" panose="02020603050405020304" pitchFamily="18" charset="0"/>
              </a:rPr>
            </a:br>
            <a:br>
              <a:rPr lang="nb-NO" sz="1800" dirty="0">
                <a:effectLst/>
                <a:latin typeface="Source Code Pro" panose="020B0509030403020204" pitchFamily="49" charset="0"/>
                <a:ea typeface="Source Code Pro" panose="020B0509030403020204" pitchFamily="49" charset="0"/>
                <a:cs typeface="Times New Roman" panose="02020603050405020304" pitchFamily="18" charset="0"/>
              </a:rPr>
            </a:br>
            <a:endParaRPr lang="nb-NO" sz="1800" dirty="0">
              <a:effectLst/>
              <a:latin typeface="Source Code Pro" panose="020B0509030403020204" pitchFamily="49" charset="0"/>
              <a:ea typeface="Source Code Pro" panose="020B0509030403020204" pitchFamily="49" charset="0"/>
              <a:cs typeface="Times New Roman" panose="02020603050405020304" pitchFamily="18" charset="0"/>
            </a:endParaRPr>
          </a:p>
        </p:txBody>
      </p:sp>
      <p:sp>
        <p:nvSpPr>
          <p:cNvPr id="57" name="Google Shape;57;p13"/>
          <p:cNvSpPr txBox="1">
            <a:spLocks noGrp="1"/>
          </p:cNvSpPr>
          <p:nvPr>
            <p:ph type="subTitle" idx="1"/>
          </p:nvPr>
        </p:nvSpPr>
        <p:spPr>
          <a:xfrm>
            <a:off x="311700" y="3796271"/>
            <a:ext cx="8520600" cy="1347229"/>
          </a:xfrm>
          <a:prstGeom prst="rect">
            <a:avLst/>
          </a:prstGeom>
        </p:spPr>
        <p:txBody>
          <a:bodyPr spcFirstLastPara="1" wrap="square" lIns="91425" tIns="91425" rIns="91425" bIns="91425" anchor="ctr" anchorCtr="0">
            <a:normAutofit/>
          </a:bodyPr>
          <a:lstStyle/>
          <a:p>
            <a:pPr marL="0" indent="0"/>
            <a:r>
              <a:rPr lang="nb-NO" sz="4000" b="1" dirty="0">
                <a:solidFill>
                  <a:schemeClr val="accent1"/>
                </a:solidFill>
                <a:highlight>
                  <a:schemeClr val="dk1"/>
                </a:highlight>
                <a:latin typeface="Amatic SC"/>
                <a:ea typeface="Source Code Pro"/>
                <a:cs typeface="Amatic SC"/>
              </a:rPr>
              <a:t>Bakgrunn for dette møtet</a:t>
            </a:r>
          </a:p>
          <a:p>
            <a:pPr marL="0" lvl="0" indent="0" algn="ctr" rtl="0">
              <a:spcBef>
                <a:spcPts val="0"/>
              </a:spcBef>
              <a:spcAft>
                <a:spcPts val="0"/>
              </a:spcAft>
              <a:buNone/>
            </a:pPr>
            <a:endParaRPr lang="nb-NO" sz="3800" dirty="0">
              <a:highlight>
                <a:schemeClr val="dk1"/>
              </a:highlight>
              <a:latin typeface="Amatic SC"/>
              <a:cs typeface="Amatic SC"/>
              <a:sym typeface="Amatic SC"/>
            </a:endParaRPr>
          </a:p>
        </p:txBody>
      </p:sp>
    </p:spTree>
    <p:extLst>
      <p:ext uri="{BB962C8B-B14F-4D97-AF65-F5344CB8AC3E}">
        <p14:creationId xmlns:p14="http://schemas.microsoft.com/office/powerpoint/2010/main" val="3557792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311700" y="338098"/>
            <a:ext cx="8520600" cy="3833578"/>
          </a:xfrm>
          <a:prstGeom prst="rect">
            <a:avLst/>
          </a:prstGeom>
        </p:spPr>
        <p:txBody>
          <a:bodyPr spcFirstLastPara="1" wrap="square" lIns="91425" tIns="91425" rIns="91425" bIns="91425" anchor="ctr" anchorCtr="0">
            <a:normAutofit fontScale="90000"/>
          </a:bodyPr>
          <a:lstStyle/>
          <a:p>
            <a:br>
              <a:rPr lang="nb-NO" sz="1800" b="0" dirty="0">
                <a:effectLst/>
                <a:latin typeface="Calibri" panose="020F0502020204030204" pitchFamily="34" charset="0"/>
                <a:ea typeface="Calibri" panose="020F0502020204030204" pitchFamily="34" charset="0"/>
                <a:cs typeface="Times New Roman" panose="02020603050405020304" pitchFamily="18" charset="0"/>
              </a:rPr>
            </a:br>
            <a:br>
              <a:rPr lang="nb-NO" sz="1800" b="0" dirty="0">
                <a:effectLst/>
                <a:latin typeface="Calibri" panose="020F0502020204030204" pitchFamily="34" charset="0"/>
                <a:ea typeface="Calibri" panose="020F0502020204030204" pitchFamily="34" charset="0"/>
                <a:cs typeface="Times New Roman" panose="02020603050405020304" pitchFamily="18" charset="0"/>
              </a:rPr>
            </a:br>
            <a:br>
              <a:rPr lang="nb-NO" sz="1800" b="0" dirty="0">
                <a:effectLst/>
                <a:latin typeface="Calibri" panose="020F0502020204030204" pitchFamily="34" charset="0"/>
                <a:ea typeface="Calibri" panose="020F0502020204030204" pitchFamily="34" charset="0"/>
                <a:cs typeface="Times New Roman" panose="02020603050405020304" pitchFamily="18" charset="0"/>
              </a:rPr>
            </a:br>
            <a:r>
              <a:rPr lang="nb-NO" sz="2200" b="0" dirty="0">
                <a:latin typeface="Source Code Pro" panose="020B0509030403020204" pitchFamily="49" charset="0"/>
                <a:ea typeface="Source Code Pro" panose="020B0509030403020204" pitchFamily="49" charset="0"/>
                <a:cs typeface="Times New Roman" panose="02020603050405020304" pitchFamily="18" charset="0"/>
              </a:rPr>
              <a:t>Rask psykisk helsehjelp</a:t>
            </a:r>
            <a:r>
              <a:rPr lang="nb-NO" sz="2200" b="0" dirty="0">
                <a:effectLst/>
                <a:latin typeface="Source Code Pro" panose="020B0509030403020204" pitchFamily="49" charset="0"/>
                <a:ea typeface="Source Code Pro" panose="020B0509030403020204" pitchFamily="49" charset="0"/>
                <a:cs typeface="Times New Roman" panose="02020603050405020304" pitchFamily="18" charset="0"/>
              </a:rPr>
              <a:t> opplever sannsynligvis et stort press på tjenester og har begrensninger på ressurser.</a:t>
            </a:r>
            <a:br>
              <a:rPr lang="nb-NO" sz="2200" b="0" dirty="0">
                <a:effectLst/>
                <a:latin typeface="Source Code Pro" panose="020B0509030403020204" pitchFamily="49" charset="0"/>
                <a:ea typeface="Source Code Pro" panose="020B0509030403020204" pitchFamily="49" charset="0"/>
                <a:cs typeface="Times New Roman" panose="02020603050405020304" pitchFamily="18" charset="0"/>
              </a:rPr>
            </a:br>
            <a:br>
              <a:rPr lang="nb-NO" sz="2200" b="0" dirty="0">
                <a:effectLst/>
                <a:latin typeface="Source Code Pro" panose="020B0509030403020204" pitchFamily="49" charset="0"/>
                <a:ea typeface="Source Code Pro" panose="020B0509030403020204" pitchFamily="49" charset="0"/>
                <a:cs typeface="Times New Roman" panose="02020603050405020304" pitchFamily="18" charset="0"/>
              </a:rPr>
            </a:br>
            <a:r>
              <a:rPr lang="nb-NO" sz="2200" b="0" dirty="0">
                <a:effectLst/>
                <a:latin typeface="Source Code Pro" panose="020B0509030403020204" pitchFamily="49" charset="0"/>
                <a:ea typeface="Source Code Pro" panose="020B0509030403020204" pitchFamily="49" charset="0"/>
                <a:cs typeface="Times New Roman" panose="02020603050405020304" pitchFamily="18" charset="0"/>
              </a:rPr>
              <a:t>Vi opplever </a:t>
            </a:r>
            <a:r>
              <a:rPr lang="nb-NO" sz="2200" dirty="0">
                <a:effectLst/>
                <a:latin typeface="Source Code Pro" panose="020B0509030403020204" pitchFamily="49" charset="0"/>
                <a:ea typeface="Source Code Pro" panose="020B0509030403020204" pitchFamily="49" charset="0"/>
                <a:cs typeface="Times New Roman" panose="02020603050405020304" pitchFamily="18" charset="0"/>
              </a:rPr>
              <a:t>ikke samme knapphet </a:t>
            </a:r>
            <a:r>
              <a:rPr lang="nb-NO" sz="2200" b="0" dirty="0">
                <a:effectLst/>
                <a:latin typeface="Source Code Pro" panose="020B0509030403020204" pitchFamily="49" charset="0"/>
                <a:ea typeface="Source Code Pro" panose="020B0509030403020204" pitchFamily="49" charset="0"/>
                <a:cs typeface="Times New Roman" panose="02020603050405020304" pitchFamily="18" charset="0"/>
              </a:rPr>
              <a:t>på ressurser, </a:t>
            </a:r>
            <a:br>
              <a:rPr lang="nb-NO" sz="2200" b="0" dirty="0">
                <a:effectLst/>
                <a:latin typeface="Source Code Pro" panose="020B0509030403020204" pitchFamily="49" charset="0"/>
                <a:ea typeface="Source Code Pro" panose="020B0509030403020204" pitchFamily="49" charset="0"/>
                <a:cs typeface="Times New Roman" panose="02020603050405020304" pitchFamily="18" charset="0"/>
              </a:rPr>
            </a:br>
            <a:r>
              <a:rPr lang="nb-NO" sz="2200" b="0" dirty="0">
                <a:effectLst/>
                <a:latin typeface="Source Code Pro" panose="020B0509030403020204" pitchFamily="49" charset="0"/>
                <a:ea typeface="Source Code Pro" panose="020B0509030403020204" pitchFamily="49" charset="0"/>
                <a:cs typeface="Times New Roman" panose="02020603050405020304" pitchFamily="18" charset="0"/>
              </a:rPr>
              <a:t>da v</a:t>
            </a:r>
            <a:r>
              <a:rPr lang="nb-NO" sz="2200" b="0" dirty="0">
                <a:latin typeface="Source Code Pro" panose="020B0509030403020204" pitchFamily="49" charset="0"/>
                <a:ea typeface="Source Code Pro" panose="020B0509030403020204" pitchFamily="49" charset="0"/>
                <a:cs typeface="Times New Roman" panose="02020603050405020304" pitchFamily="18" charset="0"/>
              </a:rPr>
              <a:t>åre grupper er relativt selvdrevne og drives av frivillige.</a:t>
            </a:r>
            <a:br>
              <a:rPr lang="nb-NO" sz="2200" b="0" dirty="0">
                <a:latin typeface="Calibri" panose="020F0502020204030204" pitchFamily="34" charset="0"/>
                <a:ea typeface="Calibri" panose="020F0502020204030204" pitchFamily="34" charset="0"/>
                <a:cs typeface="Times New Roman" panose="02020603050405020304" pitchFamily="18" charset="0"/>
              </a:rPr>
            </a:br>
            <a:br>
              <a:rPr lang="nb-NO" sz="1800" b="0" dirty="0">
                <a:latin typeface="Calibri" panose="020F0502020204030204" pitchFamily="34" charset="0"/>
                <a:ea typeface="Calibri" panose="020F0502020204030204" pitchFamily="34" charset="0"/>
                <a:cs typeface="Times New Roman" panose="02020603050405020304" pitchFamily="18" charset="0"/>
              </a:rPr>
            </a:b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dirty="0"/>
          </a:p>
        </p:txBody>
      </p:sp>
      <p:sp>
        <p:nvSpPr>
          <p:cNvPr id="2" name="TekstSylinder 1">
            <a:extLst>
              <a:ext uri="{FF2B5EF4-FFF2-40B4-BE49-F238E27FC236}">
                <a16:creationId xmlns:a16="http://schemas.microsoft.com/office/drawing/2014/main" id="{9AEE52AE-A119-4BB4-8E51-03DE940CDA0E}"/>
              </a:ext>
            </a:extLst>
          </p:cNvPr>
          <p:cNvSpPr txBox="1"/>
          <p:nvPr/>
        </p:nvSpPr>
        <p:spPr>
          <a:xfrm>
            <a:off x="1417704" y="4171676"/>
            <a:ext cx="6308592" cy="630942"/>
          </a:xfrm>
          <a:prstGeom prst="rect">
            <a:avLst/>
          </a:prstGeom>
          <a:noFill/>
        </p:spPr>
        <p:txBody>
          <a:bodyPr wrap="square" rtlCol="0">
            <a:spAutoFit/>
          </a:bodyPr>
          <a:lstStyle/>
          <a:p>
            <a:pPr algn="ctr"/>
            <a:r>
              <a:rPr lang="nb-NO" sz="3500" b="1" dirty="0">
                <a:solidFill>
                  <a:schemeClr val="accent1"/>
                </a:solidFill>
                <a:highlight>
                  <a:schemeClr val="dk1"/>
                </a:highlight>
                <a:latin typeface="Amatic SC"/>
                <a:ea typeface="Source Code Pro"/>
                <a:cs typeface="Amatic SC"/>
                <a:sym typeface="Source Code Pro"/>
              </a:rPr>
              <a:t>Knapphet på ressurser</a:t>
            </a:r>
          </a:p>
        </p:txBody>
      </p:sp>
    </p:spTree>
    <p:extLst>
      <p:ext uri="{BB962C8B-B14F-4D97-AF65-F5344CB8AC3E}">
        <p14:creationId xmlns:p14="http://schemas.microsoft.com/office/powerpoint/2010/main" val="3576277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BABD53-8635-4E43-A140-E079813BB8BB}"/>
              </a:ext>
            </a:extLst>
          </p:cNvPr>
          <p:cNvSpPr>
            <a:spLocks noGrp="1"/>
          </p:cNvSpPr>
          <p:nvPr>
            <p:ph type="title"/>
          </p:nvPr>
        </p:nvSpPr>
        <p:spPr>
          <a:xfrm>
            <a:off x="2449285" y="612561"/>
            <a:ext cx="5042648" cy="3918378"/>
          </a:xfrm>
        </p:spPr>
        <p:txBody>
          <a:bodyPr>
            <a:normAutofit/>
          </a:bodyPr>
          <a:lstStyle/>
          <a:p>
            <a:r>
              <a:rPr lang="nb-NO" dirty="0"/>
              <a:t>I vår søknad til Helsedirektoratet står det: Psykisk helse skal ikke og kan ikke løses av helsevesenet alene…</a:t>
            </a:r>
          </a:p>
        </p:txBody>
      </p:sp>
    </p:spTree>
    <p:extLst>
      <p:ext uri="{BB962C8B-B14F-4D97-AF65-F5344CB8AC3E}">
        <p14:creationId xmlns:p14="http://schemas.microsoft.com/office/powerpoint/2010/main" val="710909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4BABD53-8635-4E43-A140-E079813BB8BB}"/>
              </a:ext>
            </a:extLst>
          </p:cNvPr>
          <p:cNvSpPr>
            <a:spLocks noGrp="1"/>
          </p:cNvSpPr>
          <p:nvPr>
            <p:ph type="title"/>
          </p:nvPr>
        </p:nvSpPr>
        <p:spPr>
          <a:xfrm>
            <a:off x="2802750" y="97369"/>
            <a:ext cx="3538500" cy="3538500"/>
          </a:xfrm>
        </p:spPr>
        <p:txBody>
          <a:bodyPr>
            <a:normAutofit/>
          </a:bodyPr>
          <a:lstStyle/>
          <a:p>
            <a:r>
              <a:rPr lang="nb-NO" dirty="0"/>
              <a:t>…</a:t>
            </a:r>
          </a:p>
        </p:txBody>
      </p:sp>
      <p:pic>
        <p:nvPicPr>
          <p:cNvPr id="4" name="Bilde 3">
            <a:extLst>
              <a:ext uri="{FF2B5EF4-FFF2-40B4-BE49-F238E27FC236}">
                <a16:creationId xmlns:a16="http://schemas.microsoft.com/office/drawing/2014/main" id="{90ED46B3-59DB-4996-83A1-0008CB000BC7}"/>
              </a:ext>
            </a:extLst>
          </p:cNvPr>
          <p:cNvPicPr>
            <a:picLocks noChangeAspect="1"/>
          </p:cNvPicPr>
          <p:nvPr/>
        </p:nvPicPr>
        <p:blipFill>
          <a:blip r:embed="rId2"/>
          <a:stretch>
            <a:fillRect/>
          </a:stretch>
        </p:blipFill>
        <p:spPr>
          <a:xfrm>
            <a:off x="3757612" y="852326"/>
            <a:ext cx="1628775" cy="1800225"/>
          </a:xfrm>
          <a:prstGeom prst="rect">
            <a:avLst/>
          </a:prstGeom>
        </p:spPr>
      </p:pic>
      <p:sp>
        <p:nvSpPr>
          <p:cNvPr id="3" name="TekstSylinder 2">
            <a:extLst>
              <a:ext uri="{FF2B5EF4-FFF2-40B4-BE49-F238E27FC236}">
                <a16:creationId xmlns:a16="http://schemas.microsoft.com/office/drawing/2014/main" id="{692326FA-7C49-4BE6-B363-B6D89B091976}"/>
              </a:ext>
            </a:extLst>
          </p:cNvPr>
          <p:cNvSpPr txBox="1"/>
          <p:nvPr/>
        </p:nvSpPr>
        <p:spPr>
          <a:xfrm>
            <a:off x="368834" y="4134677"/>
            <a:ext cx="8390964" cy="846386"/>
          </a:xfrm>
          <a:prstGeom prst="rect">
            <a:avLst/>
          </a:prstGeom>
          <a:noFill/>
        </p:spPr>
        <p:txBody>
          <a:bodyPr wrap="square" rtlCol="0">
            <a:spAutoFit/>
          </a:bodyPr>
          <a:lstStyle/>
          <a:p>
            <a:pPr algn="ctr"/>
            <a:r>
              <a:rPr lang="nb-NO" sz="4900" b="1" dirty="0">
                <a:solidFill>
                  <a:schemeClr val="accent1"/>
                </a:solidFill>
                <a:latin typeface="Amatic SC"/>
                <a:cs typeface="Amatic SC"/>
                <a:sym typeface="Amatic SC"/>
              </a:rPr>
              <a:t>Kan vi få til noe i sammen??</a:t>
            </a:r>
          </a:p>
        </p:txBody>
      </p:sp>
    </p:spTree>
    <p:extLst>
      <p:ext uri="{BB962C8B-B14F-4D97-AF65-F5344CB8AC3E}">
        <p14:creationId xmlns:p14="http://schemas.microsoft.com/office/powerpoint/2010/main" val="52357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r>
              <a:rPr lang="nb-NO" dirty="0">
                <a:highlight>
                  <a:schemeClr val="dk1"/>
                </a:highlight>
              </a:rPr>
              <a:t>Vår hypotese og erfaring er:</a:t>
            </a:r>
            <a:br>
              <a:rPr lang="nb-NO" dirty="0"/>
            </a:br>
            <a:endParaRPr lang="en" dirty="0">
              <a:highlight>
                <a:schemeClr val="dk1"/>
              </a:highlight>
            </a:endParaRPr>
          </a:p>
        </p:txBody>
      </p:sp>
      <p:sp>
        <p:nvSpPr>
          <p:cNvPr id="69" name="Google Shape;69;p15"/>
          <p:cNvSpPr txBox="1">
            <a:spLocks noGrp="1"/>
          </p:cNvSpPr>
          <p:nvPr>
            <p:ph type="body" idx="1"/>
          </p:nvPr>
        </p:nvSpPr>
        <p:spPr>
          <a:xfrm>
            <a:off x="359375" y="1093850"/>
            <a:ext cx="4235678" cy="3924338"/>
          </a:xfrm>
          <a:prstGeom prst="rect">
            <a:avLst/>
          </a:prstGeom>
        </p:spPr>
        <p:txBody>
          <a:bodyPr spcFirstLastPara="1" wrap="square" lIns="91425" tIns="91425" rIns="91425" bIns="91425" anchor="t" anchorCtr="0">
            <a:normAutofit/>
          </a:bodyPr>
          <a:lstStyle/>
          <a:p>
            <a:pPr marL="139700" indent="0">
              <a:lnSpc>
                <a:spcPct val="150000"/>
              </a:lnSpc>
              <a:spcBef>
                <a:spcPts val="1200"/>
              </a:spcBef>
              <a:buNone/>
            </a:pPr>
            <a:r>
              <a:rPr lang="nb-NO" b="1" dirty="0">
                <a:solidFill>
                  <a:schemeClr val="accent1"/>
                </a:solidFill>
              </a:rPr>
              <a:t>I:</a:t>
            </a:r>
            <a:endParaRPr b="1" dirty="0">
              <a:solidFill>
                <a:schemeClr val="accent1"/>
              </a:solidFill>
            </a:endParaRPr>
          </a:p>
          <a:p>
            <a:pPr marL="457200" lvl="0" indent="0" algn="l" rtl="0">
              <a:lnSpc>
                <a:spcPct val="150000"/>
              </a:lnSpc>
              <a:spcBef>
                <a:spcPts val="1200"/>
              </a:spcBef>
              <a:spcAft>
                <a:spcPts val="1200"/>
              </a:spcAft>
              <a:buNone/>
            </a:pPr>
            <a:r>
              <a:rPr lang="nb-NO" b="1" dirty="0">
                <a:solidFill>
                  <a:schemeClr val="accent1"/>
                </a:solidFill>
              </a:rPr>
              <a:t>Det er vesentlig bedre å delta i en gruppe, etter at man har fått et vist antall timer hos dere, enn å stå alene etterpå.</a:t>
            </a:r>
          </a:p>
          <a:p>
            <a:pPr marL="457200" lvl="0" indent="0" algn="l" rtl="0">
              <a:lnSpc>
                <a:spcPct val="150000"/>
              </a:lnSpc>
              <a:spcBef>
                <a:spcPts val="1200"/>
              </a:spcBef>
              <a:spcAft>
                <a:spcPts val="1200"/>
              </a:spcAft>
              <a:buNone/>
            </a:pPr>
            <a:endParaRPr dirty="0"/>
          </a:p>
        </p:txBody>
      </p:sp>
      <p:sp>
        <p:nvSpPr>
          <p:cNvPr id="70" name="Google Shape;70;p1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rmAutofit/>
          </a:bodyPr>
          <a:lstStyle/>
          <a:p>
            <a:pPr marL="457200" lvl="0" indent="0" algn="l" rtl="0">
              <a:lnSpc>
                <a:spcPct val="150000"/>
              </a:lnSpc>
              <a:spcBef>
                <a:spcPts val="0"/>
              </a:spcBef>
              <a:spcAft>
                <a:spcPts val="0"/>
              </a:spcAft>
              <a:buNone/>
            </a:pPr>
            <a:r>
              <a:rPr lang="en" b="1" dirty="0">
                <a:solidFill>
                  <a:schemeClr val="accent1"/>
                </a:solidFill>
              </a:rPr>
              <a:t>II:</a:t>
            </a:r>
            <a:endParaRPr b="1" dirty="0">
              <a:solidFill>
                <a:schemeClr val="accent1"/>
              </a:solidFill>
            </a:endParaRPr>
          </a:p>
          <a:p>
            <a:pPr marL="457200" lvl="0" indent="0" algn="l" rtl="0">
              <a:lnSpc>
                <a:spcPct val="150000"/>
              </a:lnSpc>
              <a:spcBef>
                <a:spcPts val="1200"/>
              </a:spcBef>
              <a:spcAft>
                <a:spcPts val="1200"/>
              </a:spcAft>
              <a:buNone/>
            </a:pPr>
            <a:r>
              <a:rPr lang="nb-NO" b="1" dirty="0">
                <a:solidFill>
                  <a:schemeClr val="accent1"/>
                </a:solidFill>
              </a:rPr>
              <a:t>Å kombinere pågående behandling hos dere med å delta i en gruppe i Angstringen gir ulike vinklinger som i sammen gjør at ting synke bedre inn.</a:t>
            </a:r>
            <a:endParaRPr b="1" dirty="0">
              <a:solidFill>
                <a:schemeClr val="accent1"/>
              </a:solidFill>
            </a:endParaRPr>
          </a:p>
        </p:txBody>
      </p:sp>
      <p:pic>
        <p:nvPicPr>
          <p:cNvPr id="71" name="Google Shape;71;p15" descr="Dans med heldekkende fyll"/>
          <p:cNvPicPr preferRelativeResize="0"/>
          <p:nvPr/>
        </p:nvPicPr>
        <p:blipFill>
          <a:blip r:embed="rId3">
            <a:extLst>
              <a:ext uri="{96DAC541-7B7A-43D3-8B79-37D633B846F1}">
                <asvg:svgBlip xmlns:asvg="http://schemas.microsoft.com/office/drawing/2016/SVG/main" r:embed="rId4"/>
              </a:ext>
            </a:extLst>
          </a:blip>
          <a:srcRect/>
          <a:stretch/>
        </p:blipFill>
        <p:spPr>
          <a:xfrm>
            <a:off x="6089644" y="3618810"/>
            <a:ext cx="1454676" cy="1454676"/>
          </a:xfrm>
          <a:prstGeom prst="rect">
            <a:avLst/>
          </a:prstGeom>
          <a:noFill/>
          <a:ln>
            <a:noFill/>
          </a:ln>
        </p:spPr>
      </p:pic>
      <p:pic>
        <p:nvPicPr>
          <p:cNvPr id="72" name="Google Shape;72;p15" descr="Omriss av et glisende ansikt kontur"/>
          <p:cNvPicPr preferRelativeResize="0"/>
          <p:nvPr/>
        </p:nvPicPr>
        <p:blipFill>
          <a:blip r:embed="rId5">
            <a:extLst>
              <a:ext uri="{96DAC541-7B7A-43D3-8B79-37D633B846F1}">
                <asvg:svgBlip xmlns:asvg="http://schemas.microsoft.com/office/drawing/2016/SVG/main" r:embed="rId6"/>
              </a:ext>
            </a:extLst>
          </a:blip>
          <a:srcRect/>
          <a:stretch/>
        </p:blipFill>
        <p:spPr>
          <a:xfrm>
            <a:off x="1339179" y="3658242"/>
            <a:ext cx="1550018" cy="13758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1E9EB690-CF61-4B7A-8BA3-22CEB34E3791}"/>
              </a:ext>
            </a:extLst>
          </p:cNvPr>
          <p:cNvPicPr>
            <a:picLocks noChangeAspect="1"/>
          </p:cNvPicPr>
          <p:nvPr/>
        </p:nvPicPr>
        <p:blipFill>
          <a:blip r:embed="rId2"/>
          <a:stretch>
            <a:fillRect/>
          </a:stretch>
        </p:blipFill>
        <p:spPr>
          <a:xfrm>
            <a:off x="2773680" y="29956"/>
            <a:ext cx="3611880" cy="5105129"/>
          </a:xfrm>
          <a:prstGeom prst="rect">
            <a:avLst/>
          </a:prstGeom>
        </p:spPr>
      </p:pic>
    </p:spTree>
    <p:extLst>
      <p:ext uri="{BB962C8B-B14F-4D97-AF65-F5344CB8AC3E}">
        <p14:creationId xmlns:p14="http://schemas.microsoft.com/office/powerpoint/2010/main" val="38461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ighlight>
                  <a:schemeClr val="dk1"/>
                </a:highlight>
              </a:rPr>
              <a:t>Så hvis dette høres smart ut; hvordan kan vi samarbeide?</a:t>
            </a:r>
            <a:endParaRPr dirty="0">
              <a:highlight>
                <a:schemeClr val="dk1"/>
              </a:highlight>
            </a:endParaRPr>
          </a:p>
        </p:txBody>
      </p:sp>
      <p:sp>
        <p:nvSpPr>
          <p:cNvPr id="92" name="Google Shape;92;p18"/>
          <p:cNvSpPr/>
          <p:nvPr/>
        </p:nvSpPr>
        <p:spPr>
          <a:xfrm>
            <a:off x="3999391" y="1170475"/>
            <a:ext cx="2258400" cy="18222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lgn="ctr"/>
            <a:r>
              <a:rPr lang="nb-NO" dirty="0"/>
              <a:t>Dere kan informerer om oss når dere må avvise noen.</a:t>
            </a:r>
          </a:p>
          <a:p>
            <a:pPr marL="0" lvl="0" indent="0" algn="ctr" rtl="0">
              <a:spcBef>
                <a:spcPts val="0"/>
              </a:spcBef>
              <a:spcAft>
                <a:spcPts val="0"/>
              </a:spcAft>
              <a:buNone/>
            </a:pPr>
            <a:endParaRPr dirty="0"/>
          </a:p>
        </p:txBody>
      </p:sp>
      <p:sp>
        <p:nvSpPr>
          <p:cNvPr id="93" name="Google Shape;93;p18"/>
          <p:cNvSpPr/>
          <p:nvPr/>
        </p:nvSpPr>
        <p:spPr>
          <a:xfrm>
            <a:off x="5731936" y="3145750"/>
            <a:ext cx="2748000" cy="17049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lgn="ctr"/>
            <a:r>
              <a:rPr lang="nb-NO" dirty="0"/>
              <a:t>Vi kan komme og informere om oss når for eksempel et kurs er ferdig. </a:t>
            </a:r>
          </a:p>
          <a:p>
            <a:pPr marL="0" lvl="0" indent="0" algn="ctr" rtl="0">
              <a:spcBef>
                <a:spcPts val="0"/>
              </a:spcBef>
              <a:spcAft>
                <a:spcPts val="0"/>
              </a:spcAft>
              <a:buNone/>
            </a:pPr>
            <a:r>
              <a:rPr lang="en" sz="3400" dirty="0"/>
              <a:t> </a:t>
            </a:r>
            <a:endParaRPr sz="3400" dirty="0"/>
          </a:p>
        </p:txBody>
      </p:sp>
      <p:sp>
        <p:nvSpPr>
          <p:cNvPr id="94" name="Google Shape;94;p18"/>
          <p:cNvSpPr/>
          <p:nvPr/>
        </p:nvSpPr>
        <p:spPr>
          <a:xfrm flipH="1">
            <a:off x="725175" y="3069125"/>
            <a:ext cx="2748000" cy="12804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nb-NO" dirty="0"/>
              <a:t>Dere informerer om oss når dere avslutter et forløp. </a:t>
            </a:r>
            <a:endParaRPr dirty="0"/>
          </a:p>
        </p:txBody>
      </p:sp>
      <p:sp>
        <p:nvSpPr>
          <p:cNvPr id="7" name="Google Shape;94;p18">
            <a:extLst>
              <a:ext uri="{FF2B5EF4-FFF2-40B4-BE49-F238E27FC236}">
                <a16:creationId xmlns:a16="http://schemas.microsoft.com/office/drawing/2014/main" id="{A57B66D7-546B-4756-9B6B-2057FD18A497}"/>
              </a:ext>
            </a:extLst>
          </p:cNvPr>
          <p:cNvSpPr/>
          <p:nvPr/>
        </p:nvSpPr>
        <p:spPr>
          <a:xfrm flipH="1">
            <a:off x="442896" y="1291350"/>
            <a:ext cx="2748000" cy="12804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nb-NO" dirty="0"/>
              <a:t>Dere bruker en gruppe i Angstringen aktivt i et behandlingsopplegg.</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highlight>
                  <a:schemeClr val="dk1"/>
                </a:highlight>
              </a:rPr>
              <a:t>Så hvis dette høres smart ut; hvordan kan vi samarbeide?</a:t>
            </a:r>
            <a:endParaRPr dirty="0">
              <a:highlight>
                <a:schemeClr val="dk1"/>
              </a:highlight>
            </a:endParaRPr>
          </a:p>
        </p:txBody>
      </p:sp>
      <p:sp>
        <p:nvSpPr>
          <p:cNvPr id="92" name="Google Shape;92;p18"/>
          <p:cNvSpPr/>
          <p:nvPr/>
        </p:nvSpPr>
        <p:spPr>
          <a:xfrm>
            <a:off x="2570407" y="1093850"/>
            <a:ext cx="2747999" cy="18222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nb-NO" dirty="0"/>
              <a:t>De som slutter kan få brosjyrer/informasjon.</a:t>
            </a:r>
          </a:p>
          <a:p>
            <a:pPr marL="0" lvl="0" indent="0" algn="ctr" rtl="0">
              <a:spcBef>
                <a:spcPts val="0"/>
              </a:spcBef>
              <a:spcAft>
                <a:spcPts val="0"/>
              </a:spcAft>
              <a:buNone/>
            </a:pPr>
            <a:endParaRPr dirty="0"/>
          </a:p>
        </p:txBody>
      </p:sp>
      <p:sp>
        <p:nvSpPr>
          <p:cNvPr id="94" name="Google Shape;94;p18"/>
          <p:cNvSpPr/>
          <p:nvPr/>
        </p:nvSpPr>
        <p:spPr>
          <a:xfrm flipH="1">
            <a:off x="725175" y="3069125"/>
            <a:ext cx="2748000" cy="12804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nb-NO" dirty="0"/>
              <a:t>Vi kan måle om det er fremgang med våre grupper.</a:t>
            </a:r>
          </a:p>
        </p:txBody>
      </p:sp>
      <p:sp>
        <p:nvSpPr>
          <p:cNvPr id="5" name="Google Shape;91;p18">
            <a:extLst>
              <a:ext uri="{FF2B5EF4-FFF2-40B4-BE49-F238E27FC236}">
                <a16:creationId xmlns:a16="http://schemas.microsoft.com/office/drawing/2014/main" id="{182F281F-DC53-4A00-BBD2-87B7356E7971}"/>
              </a:ext>
            </a:extLst>
          </p:cNvPr>
          <p:cNvSpPr/>
          <p:nvPr/>
        </p:nvSpPr>
        <p:spPr>
          <a:xfrm flipH="1">
            <a:off x="6792696" y="1206513"/>
            <a:ext cx="1962600" cy="15999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algn="ctr"/>
            <a:r>
              <a:rPr lang="nb-NO" dirty="0"/>
              <a:t>Fast rutine</a:t>
            </a:r>
          </a:p>
          <a:p>
            <a:pPr marL="0" lvl="0" indent="0" algn="ctr" rtl="0">
              <a:spcBef>
                <a:spcPts val="0"/>
              </a:spcBef>
              <a:spcAft>
                <a:spcPts val="0"/>
              </a:spcAft>
              <a:buNone/>
            </a:pPr>
            <a:endParaRPr dirty="0"/>
          </a:p>
        </p:txBody>
      </p:sp>
      <p:sp>
        <p:nvSpPr>
          <p:cNvPr id="6" name="Google Shape;92;p18">
            <a:extLst>
              <a:ext uri="{FF2B5EF4-FFF2-40B4-BE49-F238E27FC236}">
                <a16:creationId xmlns:a16="http://schemas.microsoft.com/office/drawing/2014/main" id="{604A3CA0-B848-4165-B7B9-4C07DF39E43C}"/>
              </a:ext>
            </a:extLst>
          </p:cNvPr>
          <p:cNvSpPr/>
          <p:nvPr/>
        </p:nvSpPr>
        <p:spPr>
          <a:xfrm>
            <a:off x="4920441" y="2916050"/>
            <a:ext cx="2747999" cy="1822200"/>
          </a:xfrm>
          <a:prstGeom prst="wedgeEllipseCallout">
            <a:avLst>
              <a:gd name="adj1" fmla="val -20833"/>
              <a:gd name="adj2" fmla="val 62500"/>
            </a:avLst>
          </a:prstGeom>
          <a:solidFill>
            <a:schemeClr val="dk1"/>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r>
              <a:rPr lang="nb-NO" dirty="0"/>
              <a:t>Vi kan lære/ta imot innspill på hvordan vi kan bli bedre.</a:t>
            </a: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3682902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9600"/>
              <a:t>?</a:t>
            </a:r>
            <a:endParaRPr sz="9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2802750" y="802500"/>
            <a:ext cx="3538500" cy="35385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9600"/>
              <a:t>?</a:t>
            </a:r>
            <a:endParaRPr sz="9600"/>
          </a:p>
        </p:txBody>
      </p:sp>
      <p:pic>
        <p:nvPicPr>
          <p:cNvPr id="3" name="Bilde 2" descr="Et bilde som inneholder tekst&#10;&#10;Automatisk generert beskrivelse">
            <a:extLst>
              <a:ext uri="{FF2B5EF4-FFF2-40B4-BE49-F238E27FC236}">
                <a16:creationId xmlns:a16="http://schemas.microsoft.com/office/drawing/2014/main" id="{F8EBFB73-F660-48EA-B3DC-0D00C2F7C925}"/>
              </a:ext>
            </a:extLst>
          </p:cNvPr>
          <p:cNvPicPr>
            <a:picLocks noChangeAspect="1"/>
          </p:cNvPicPr>
          <p:nvPr/>
        </p:nvPicPr>
        <p:blipFill>
          <a:blip r:embed="rId3"/>
          <a:stretch>
            <a:fillRect/>
          </a:stretch>
        </p:blipFill>
        <p:spPr>
          <a:xfrm>
            <a:off x="2584738" y="0"/>
            <a:ext cx="3974523" cy="5143500"/>
          </a:xfrm>
          <a:prstGeom prst="rect">
            <a:avLst/>
          </a:prstGeom>
        </p:spPr>
      </p:pic>
    </p:spTree>
    <p:extLst>
      <p:ext uri="{BB962C8B-B14F-4D97-AF65-F5344CB8AC3E}">
        <p14:creationId xmlns:p14="http://schemas.microsoft.com/office/powerpoint/2010/main" val="2616243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a:spLocks noGrp="1"/>
          </p:cNvSpPr>
          <p:nvPr>
            <p:ph type="body" idx="2"/>
          </p:nvPr>
        </p:nvSpPr>
        <p:spPr>
          <a:xfrm>
            <a:off x="514351" y="2265997"/>
            <a:ext cx="3837000" cy="2586697"/>
          </a:xfrm>
          <a:prstGeom prst="rect">
            <a:avLst/>
          </a:prstGeom>
        </p:spPr>
        <p:txBody>
          <a:bodyPr spcFirstLastPara="1" wrap="square" lIns="91425" tIns="91425" rIns="91425" bIns="91425" anchor="ctr" anchorCtr="0">
            <a:normAutofit/>
          </a:bodyPr>
          <a:lstStyle/>
          <a:p>
            <a:r>
              <a:rPr lang="nb-NO" sz="1200" dirty="0">
                <a:solidFill>
                  <a:srgbClr val="002060"/>
                </a:solidFill>
              </a:rPr>
              <a:t>En stiftelse som er 35 år gammel.</a:t>
            </a:r>
          </a:p>
          <a:p>
            <a:endParaRPr lang="nb-NO" sz="1200" dirty="0">
              <a:solidFill>
                <a:srgbClr val="002060"/>
              </a:solidFill>
            </a:endParaRPr>
          </a:p>
          <a:p>
            <a:r>
              <a:rPr lang="nb-NO" sz="1200" dirty="0">
                <a:solidFill>
                  <a:srgbClr val="002060"/>
                </a:solidFill>
              </a:rPr>
              <a:t>Mer en 9000 mennesker har hjulpet seg selv.</a:t>
            </a:r>
          </a:p>
          <a:p>
            <a:pPr marL="114300" indent="0">
              <a:buNone/>
            </a:pPr>
            <a:endParaRPr lang="nb-NO" sz="1200" dirty="0">
              <a:solidFill>
                <a:srgbClr val="002060"/>
              </a:solidFill>
            </a:endParaRPr>
          </a:p>
          <a:p>
            <a:r>
              <a:rPr lang="nb-NO" sz="1200" dirty="0">
                <a:solidFill>
                  <a:srgbClr val="002060"/>
                </a:solidFill>
              </a:rPr>
              <a:t>Er i dag på 25 steder</a:t>
            </a:r>
          </a:p>
          <a:p>
            <a:pPr marL="114300" indent="0">
              <a:buNone/>
            </a:pPr>
            <a:endParaRPr lang="nb-NO" sz="1200" dirty="0">
              <a:solidFill>
                <a:srgbClr val="002060"/>
              </a:solidFill>
            </a:endParaRPr>
          </a:p>
          <a:p>
            <a:r>
              <a:rPr lang="nb-NO" sz="1200" dirty="0">
                <a:solidFill>
                  <a:srgbClr val="002060"/>
                </a:solidFill>
              </a:rPr>
              <a:t>Får støtte fra Helsedirektoratet</a:t>
            </a:r>
          </a:p>
          <a:p>
            <a:pPr marL="114300" indent="0">
              <a:buNone/>
            </a:pPr>
            <a:endParaRPr lang="nb-NO" sz="1100" dirty="0">
              <a:solidFill>
                <a:srgbClr val="002060"/>
              </a:solidFill>
            </a:endParaRPr>
          </a:p>
        </p:txBody>
      </p:sp>
      <p:pic>
        <p:nvPicPr>
          <p:cNvPr id="5" name="Bilde 4" descr="Et bilde som inneholder tekst&#10;&#10;Automatisk generert beskrivelse">
            <a:extLst>
              <a:ext uri="{FF2B5EF4-FFF2-40B4-BE49-F238E27FC236}">
                <a16:creationId xmlns:a16="http://schemas.microsoft.com/office/drawing/2014/main" id="{328BA5DD-88AC-4E1A-BDB5-4FD30B31FC51}"/>
              </a:ext>
            </a:extLst>
          </p:cNvPr>
          <p:cNvPicPr>
            <a:picLocks noChangeAspect="1"/>
          </p:cNvPicPr>
          <p:nvPr/>
        </p:nvPicPr>
        <p:blipFill>
          <a:blip r:embed="rId3"/>
          <a:stretch>
            <a:fillRect/>
          </a:stretch>
        </p:blipFill>
        <p:spPr>
          <a:xfrm>
            <a:off x="514351" y="513643"/>
            <a:ext cx="3201582" cy="1112550"/>
          </a:xfrm>
          <a:prstGeom prst="rect">
            <a:avLst/>
          </a:prstGeom>
        </p:spPr>
      </p:pic>
      <p:pic>
        <p:nvPicPr>
          <p:cNvPr id="3" name="Bilde 2" descr="Et bilde som inneholder kart&#10;&#10;Automatisk generert beskrivelse">
            <a:extLst>
              <a:ext uri="{FF2B5EF4-FFF2-40B4-BE49-F238E27FC236}">
                <a16:creationId xmlns:a16="http://schemas.microsoft.com/office/drawing/2014/main" id="{259287D6-9B9D-4BCF-BD86-83360BAD2376}"/>
              </a:ext>
            </a:extLst>
          </p:cNvPr>
          <p:cNvPicPr>
            <a:picLocks noChangeAspect="1"/>
          </p:cNvPicPr>
          <p:nvPr/>
        </p:nvPicPr>
        <p:blipFill>
          <a:blip r:embed="rId4"/>
          <a:stretch>
            <a:fillRect/>
          </a:stretch>
        </p:blipFill>
        <p:spPr>
          <a:xfrm>
            <a:off x="4792651" y="318094"/>
            <a:ext cx="4190552" cy="446905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FA8B361-74FE-4CC0-A1D7-C1D7C4907921}"/>
              </a:ext>
            </a:extLst>
          </p:cNvPr>
          <p:cNvSpPr>
            <a:spLocks noGrp="1"/>
          </p:cNvSpPr>
          <p:nvPr>
            <p:ph type="title"/>
          </p:nvPr>
        </p:nvSpPr>
        <p:spPr>
          <a:xfrm>
            <a:off x="2137172" y="457200"/>
            <a:ext cx="4818330" cy="990600"/>
          </a:xfrm>
        </p:spPr>
        <p:txBody>
          <a:bodyPr>
            <a:noAutofit/>
          </a:bodyPr>
          <a:lstStyle/>
          <a:p>
            <a:r>
              <a:rPr lang="nb-NO" sz="5400" dirty="0">
                <a:highlight>
                  <a:schemeClr val="dk1"/>
                </a:highlight>
              </a:rPr>
              <a:t>Synet på angst.</a:t>
            </a:r>
          </a:p>
        </p:txBody>
      </p:sp>
      <p:pic>
        <p:nvPicPr>
          <p:cNvPr id="5" name="Bilde 4">
            <a:extLst>
              <a:ext uri="{FF2B5EF4-FFF2-40B4-BE49-F238E27FC236}">
                <a16:creationId xmlns:a16="http://schemas.microsoft.com/office/drawing/2014/main" id="{AA3CBA12-778A-46A2-A3D9-00F2233CC4E5}"/>
              </a:ext>
            </a:extLst>
          </p:cNvPr>
          <p:cNvPicPr>
            <a:picLocks noChangeAspect="1"/>
          </p:cNvPicPr>
          <p:nvPr/>
        </p:nvPicPr>
        <p:blipFill rotWithShape="1">
          <a:blip r:embed="rId2"/>
          <a:srcRect l="38118" r="31428" b="2"/>
          <a:stretch/>
        </p:blipFill>
        <p:spPr>
          <a:xfrm>
            <a:off x="15" y="8"/>
            <a:ext cx="2050527" cy="515078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3" name="Plassholder for innhold 2">
            <a:extLst>
              <a:ext uri="{FF2B5EF4-FFF2-40B4-BE49-F238E27FC236}">
                <a16:creationId xmlns:a16="http://schemas.microsoft.com/office/drawing/2014/main" id="{8DF45731-7689-4AF9-9F25-2D70B548BFF1}"/>
              </a:ext>
            </a:extLst>
          </p:cNvPr>
          <p:cNvSpPr>
            <a:spLocks noGrp="1"/>
          </p:cNvSpPr>
          <p:nvPr>
            <p:ph idx="1"/>
          </p:nvPr>
        </p:nvSpPr>
        <p:spPr>
          <a:xfrm>
            <a:off x="2137172" y="1620442"/>
            <a:ext cx="6657204" cy="2910580"/>
          </a:xfrm>
        </p:spPr>
        <p:txBody>
          <a:bodyPr>
            <a:normAutofit fontScale="92500" lnSpcReduction="20000"/>
          </a:bodyPr>
          <a:lstStyle/>
          <a:p>
            <a:pPr>
              <a:lnSpc>
                <a:spcPct val="90000"/>
              </a:lnSpc>
            </a:pPr>
            <a:r>
              <a:rPr lang="nb-NO" dirty="0"/>
              <a:t>Angst er en naturlig del av alle menneskers følelsesliv. Den er et sunt, men smertefullt signal som verner oss mot ulike farer. Det er når vi unngår å forholde oss til disse signalene at angsten kan bli et problem i den enkeltes hverdag. </a:t>
            </a:r>
          </a:p>
          <a:p>
            <a:pPr marL="114300" indent="0">
              <a:lnSpc>
                <a:spcPct val="90000"/>
              </a:lnSpc>
              <a:buNone/>
            </a:pPr>
            <a:endParaRPr lang="nb-NO" dirty="0"/>
          </a:p>
          <a:p>
            <a:pPr lvl="1">
              <a:lnSpc>
                <a:spcPct val="90000"/>
              </a:lnSpc>
            </a:pPr>
            <a:r>
              <a:rPr lang="nb-NO" sz="1500" b="1" dirty="0"/>
              <a:t>Er det noe informasjon i angsten?</a:t>
            </a:r>
          </a:p>
          <a:p>
            <a:pPr marL="596900" lvl="1" indent="0">
              <a:lnSpc>
                <a:spcPct val="90000"/>
              </a:lnSpc>
              <a:buNone/>
            </a:pPr>
            <a:endParaRPr lang="nb-NO" sz="1500" b="1" dirty="0"/>
          </a:p>
          <a:p>
            <a:pPr lvl="1">
              <a:lnSpc>
                <a:spcPct val="90000"/>
              </a:lnSpc>
            </a:pPr>
            <a:r>
              <a:rPr lang="nb-NO" sz="1500" b="1" dirty="0"/>
              <a:t>Bli nysgjerrig og stille seg undrende til angsten?</a:t>
            </a:r>
          </a:p>
          <a:p>
            <a:pPr marL="397764" lvl="1" indent="0">
              <a:lnSpc>
                <a:spcPct val="90000"/>
              </a:lnSpc>
              <a:buNone/>
            </a:pPr>
            <a:endParaRPr lang="nb-NO" dirty="0"/>
          </a:p>
          <a:p>
            <a:pPr marL="397764" lvl="1" indent="0">
              <a:lnSpc>
                <a:spcPct val="90000"/>
              </a:lnSpc>
              <a:buNone/>
            </a:pPr>
            <a:endParaRPr lang="nb-NO" dirty="0"/>
          </a:p>
          <a:p>
            <a:pPr>
              <a:lnSpc>
                <a:spcPct val="90000"/>
              </a:lnSpc>
            </a:pPr>
            <a:r>
              <a:rPr lang="nb-NO" dirty="0"/>
              <a:t>Kjernen i arbeidet er å bli kjent med egen angst, i motsetning til å bruke kreftene på å bekjempe den og skyve den bort. </a:t>
            </a:r>
          </a:p>
        </p:txBody>
      </p:sp>
    </p:spTree>
    <p:extLst>
      <p:ext uri="{BB962C8B-B14F-4D97-AF65-F5344CB8AC3E}">
        <p14:creationId xmlns:p14="http://schemas.microsoft.com/office/powerpoint/2010/main" val="2928815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927FA8-02FA-4967-AEAF-3A9D9413DA4E}"/>
              </a:ext>
            </a:extLst>
          </p:cNvPr>
          <p:cNvSpPr>
            <a:spLocks noGrp="1"/>
          </p:cNvSpPr>
          <p:nvPr>
            <p:ph type="title"/>
          </p:nvPr>
        </p:nvSpPr>
        <p:spPr>
          <a:xfrm>
            <a:off x="950582" y="-27813"/>
            <a:ext cx="6447501" cy="1198626"/>
          </a:xfrm>
        </p:spPr>
        <p:txBody>
          <a:bodyPr>
            <a:noAutofit/>
          </a:bodyPr>
          <a:lstStyle/>
          <a:p>
            <a:r>
              <a:rPr lang="nb-NO" sz="4000" dirty="0">
                <a:highlight>
                  <a:schemeClr val="dk1"/>
                </a:highlight>
              </a:rPr>
              <a:t>Rammene for gruppearbeidet</a:t>
            </a:r>
          </a:p>
        </p:txBody>
      </p:sp>
      <p:sp>
        <p:nvSpPr>
          <p:cNvPr id="3" name="Plassholder for innhold 2">
            <a:extLst>
              <a:ext uri="{FF2B5EF4-FFF2-40B4-BE49-F238E27FC236}">
                <a16:creationId xmlns:a16="http://schemas.microsoft.com/office/drawing/2014/main" id="{CC3230BB-C4DC-4A55-A727-C5665CA9BDE9}"/>
              </a:ext>
            </a:extLst>
          </p:cNvPr>
          <p:cNvSpPr>
            <a:spLocks noGrp="1"/>
          </p:cNvSpPr>
          <p:nvPr>
            <p:ph idx="1"/>
          </p:nvPr>
        </p:nvSpPr>
        <p:spPr>
          <a:xfrm>
            <a:off x="997745" y="621320"/>
            <a:ext cx="6511065" cy="4911600"/>
          </a:xfrm>
        </p:spPr>
        <p:txBody>
          <a:bodyPr>
            <a:noAutofit/>
          </a:bodyPr>
          <a:lstStyle/>
          <a:p>
            <a:pPr>
              <a:lnSpc>
                <a:spcPct val="90000"/>
              </a:lnSpc>
            </a:pPr>
            <a:r>
              <a:rPr lang="nb-NO" sz="1200" dirty="0"/>
              <a:t>En gruppe i Angstringen består av 8–10 deltakere. </a:t>
            </a:r>
          </a:p>
          <a:p>
            <a:pPr lvl="1">
              <a:lnSpc>
                <a:spcPct val="90000"/>
              </a:lnSpc>
            </a:pPr>
            <a:r>
              <a:rPr lang="nb-NO" sz="1200" dirty="0"/>
              <a:t>Møtene holdes en gang per uke og varer i to timer</a:t>
            </a:r>
          </a:p>
          <a:p>
            <a:pPr lvl="1">
              <a:lnSpc>
                <a:spcPct val="90000"/>
              </a:lnSpc>
            </a:pPr>
            <a:r>
              <a:rPr lang="nb-NO" sz="1200" dirty="0"/>
              <a:t>For å delta i Angstringen må man ha fylt 16 år. </a:t>
            </a:r>
          </a:p>
          <a:p>
            <a:pPr lvl="1">
              <a:lnSpc>
                <a:spcPct val="90000"/>
              </a:lnSpc>
            </a:pPr>
            <a:endParaRPr lang="nb-NO" sz="1200" dirty="0"/>
          </a:p>
          <a:p>
            <a:pPr>
              <a:lnSpc>
                <a:spcPct val="90000"/>
              </a:lnSpc>
            </a:pPr>
            <a:r>
              <a:rPr lang="nb-NO" sz="1200" dirty="0"/>
              <a:t>Alle «typer angster» i samme gruppe.</a:t>
            </a:r>
          </a:p>
          <a:p>
            <a:pPr marL="114300" indent="0">
              <a:lnSpc>
                <a:spcPct val="90000"/>
              </a:lnSpc>
              <a:buNone/>
            </a:pPr>
            <a:endParaRPr lang="nb-NO" sz="1200" dirty="0"/>
          </a:p>
          <a:p>
            <a:pPr>
              <a:lnSpc>
                <a:spcPct val="90000"/>
              </a:lnSpc>
            </a:pPr>
            <a:r>
              <a:rPr lang="nb-NO" sz="1200" dirty="0" err="1"/>
              <a:t>Lederløs</a:t>
            </a:r>
            <a:r>
              <a:rPr lang="nb-NO" sz="1200" dirty="0"/>
              <a:t> gruppe. </a:t>
            </a:r>
          </a:p>
          <a:p>
            <a:pPr lvl="1">
              <a:lnSpc>
                <a:spcPct val="90000"/>
              </a:lnSpc>
            </a:pPr>
            <a:r>
              <a:rPr lang="nb-NO" sz="1200" dirty="0"/>
              <a:t>Alle er selv ansvarlige for sin egen deltakelse i gruppen og for hele gruppens arbeid. </a:t>
            </a:r>
          </a:p>
          <a:p>
            <a:pPr lvl="1">
              <a:lnSpc>
                <a:spcPct val="90000"/>
              </a:lnSpc>
            </a:pPr>
            <a:endParaRPr lang="nb-NO" sz="1200" dirty="0"/>
          </a:p>
          <a:p>
            <a:pPr>
              <a:lnSpc>
                <a:spcPct val="90000"/>
              </a:lnSpc>
            </a:pPr>
            <a:r>
              <a:rPr lang="nb-NO" sz="1200" dirty="0"/>
              <a:t>Gruppene er lukket. Gruppen avgjør selv når nye deltakere ønskes velkommen. </a:t>
            </a:r>
          </a:p>
          <a:p>
            <a:pPr marL="114300" indent="0">
              <a:lnSpc>
                <a:spcPct val="90000"/>
              </a:lnSpc>
              <a:buNone/>
            </a:pPr>
            <a:endParaRPr lang="nb-NO" sz="1200" dirty="0"/>
          </a:p>
          <a:p>
            <a:pPr>
              <a:lnSpc>
                <a:spcPct val="90000"/>
              </a:lnSpc>
            </a:pPr>
            <a:r>
              <a:rPr lang="nb-NO" sz="1200" dirty="0"/>
              <a:t>På de første fire – fem møtene er helst to igangsettere til stede i gruppen. </a:t>
            </a:r>
          </a:p>
          <a:p>
            <a:pPr lvl="1">
              <a:lnSpc>
                <a:spcPct val="90000"/>
              </a:lnSpc>
            </a:pPr>
            <a:r>
              <a:rPr lang="nb-NO" sz="1200" dirty="0"/>
              <a:t>Disse gir dere kart og kompass og setter dere i gang.</a:t>
            </a:r>
          </a:p>
          <a:p>
            <a:pPr marL="596900" lvl="1" indent="0">
              <a:lnSpc>
                <a:spcPct val="90000"/>
              </a:lnSpc>
              <a:buNone/>
            </a:pPr>
            <a:endParaRPr lang="nb-NO" sz="1200" dirty="0"/>
          </a:p>
          <a:p>
            <a:pPr>
              <a:lnSpc>
                <a:spcPct val="90000"/>
              </a:lnSpc>
            </a:pPr>
            <a:r>
              <a:rPr lang="nb-NO" sz="1200" dirty="0"/>
              <a:t>Du deltar i gruppen så lenge du selv har utbytte av dette.</a:t>
            </a:r>
          </a:p>
          <a:p>
            <a:pPr marL="114300" indent="0">
              <a:lnSpc>
                <a:spcPct val="90000"/>
              </a:lnSpc>
              <a:buNone/>
            </a:pPr>
            <a:endParaRPr lang="nb-NO" sz="1200" dirty="0"/>
          </a:p>
          <a:p>
            <a:pPr>
              <a:lnSpc>
                <a:spcPct val="90000"/>
              </a:lnSpc>
            </a:pPr>
            <a:r>
              <a:rPr lang="nb-NO" sz="1200" dirty="0"/>
              <a:t>Dersom noen gruppedeltakere har kontakt med hverandre utenfor gruppen, må gruppen informeres. </a:t>
            </a:r>
          </a:p>
          <a:p>
            <a:pPr marL="114300" indent="0">
              <a:lnSpc>
                <a:spcPct val="90000"/>
              </a:lnSpc>
              <a:buNone/>
            </a:pPr>
            <a:endParaRPr lang="nb-NO" sz="1200" dirty="0"/>
          </a:p>
          <a:p>
            <a:pPr>
              <a:lnSpc>
                <a:spcPct val="90000"/>
              </a:lnSpc>
            </a:pPr>
            <a:r>
              <a:rPr lang="nb-NO" sz="1200" dirty="0"/>
              <a:t>Deltakere som står hverandre veldig nær (for eksempel søsken, foreldre, kjærester osv.), bør gå i hver sin gruppe. </a:t>
            </a:r>
          </a:p>
          <a:p>
            <a:pPr marL="114300" indent="0">
              <a:lnSpc>
                <a:spcPct val="90000"/>
              </a:lnSpc>
              <a:buNone/>
            </a:pPr>
            <a:endParaRPr lang="nb-NO" sz="1200" dirty="0"/>
          </a:p>
          <a:p>
            <a:pPr>
              <a:lnSpc>
                <a:spcPct val="90000"/>
              </a:lnSpc>
            </a:pPr>
            <a:r>
              <a:rPr lang="nb-NO" sz="1200" dirty="0"/>
              <a:t>Taushetsplikt</a:t>
            </a:r>
          </a:p>
          <a:p>
            <a:pPr marL="0" indent="0">
              <a:lnSpc>
                <a:spcPct val="90000"/>
              </a:lnSpc>
              <a:buNone/>
            </a:pPr>
            <a:endParaRPr lang="nb-NO" sz="1050" dirty="0"/>
          </a:p>
        </p:txBody>
      </p:sp>
    </p:spTree>
    <p:extLst>
      <p:ext uri="{BB962C8B-B14F-4D97-AF65-F5344CB8AC3E}">
        <p14:creationId xmlns:p14="http://schemas.microsoft.com/office/powerpoint/2010/main" val="294998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865BE6E-D8A7-4442-AF41-CA6702086844}"/>
              </a:ext>
            </a:extLst>
          </p:cNvPr>
          <p:cNvSpPr>
            <a:spLocks noGrp="1"/>
          </p:cNvSpPr>
          <p:nvPr>
            <p:ph type="title"/>
          </p:nvPr>
        </p:nvSpPr>
        <p:spPr>
          <a:xfrm>
            <a:off x="3119419" y="457200"/>
            <a:ext cx="3836082" cy="990600"/>
          </a:xfrm>
        </p:spPr>
        <p:txBody>
          <a:bodyPr>
            <a:normAutofit/>
          </a:bodyPr>
          <a:lstStyle/>
          <a:p>
            <a:r>
              <a:rPr lang="nb-NO" sz="4000" dirty="0">
                <a:highlight>
                  <a:schemeClr val="dk1"/>
                </a:highlight>
              </a:rPr>
              <a:t>Arbeidsmetodikk</a:t>
            </a:r>
          </a:p>
        </p:txBody>
      </p:sp>
      <p:pic>
        <p:nvPicPr>
          <p:cNvPr id="6" name="Bilde 5">
            <a:extLst>
              <a:ext uri="{FF2B5EF4-FFF2-40B4-BE49-F238E27FC236}">
                <a16:creationId xmlns:a16="http://schemas.microsoft.com/office/drawing/2014/main" id="{1530B324-2556-40AC-9362-A575A6C0FE9E}"/>
              </a:ext>
            </a:extLst>
          </p:cNvPr>
          <p:cNvPicPr>
            <a:picLocks noChangeAspect="1"/>
          </p:cNvPicPr>
          <p:nvPr/>
        </p:nvPicPr>
        <p:blipFill rotWithShape="1">
          <a:blip r:embed="rId2">
            <a:alphaModFix/>
          </a:blip>
          <a:srcRect t="26572" r="-2" b="27029"/>
          <a:stretch/>
        </p:blipFill>
        <p:spPr>
          <a:xfrm>
            <a:off x="381852" y="8"/>
            <a:ext cx="2638407" cy="1712106"/>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p:spPr>
      </p:pic>
      <p:pic>
        <p:nvPicPr>
          <p:cNvPr id="5" name="Bilde 4">
            <a:extLst>
              <a:ext uri="{FF2B5EF4-FFF2-40B4-BE49-F238E27FC236}">
                <a16:creationId xmlns:a16="http://schemas.microsoft.com/office/drawing/2014/main" id="{99E534F8-E877-4E4A-9DB4-D0DE17E2B8CC}"/>
              </a:ext>
            </a:extLst>
          </p:cNvPr>
          <p:cNvPicPr>
            <a:picLocks noChangeAspect="1"/>
          </p:cNvPicPr>
          <p:nvPr/>
        </p:nvPicPr>
        <p:blipFill rotWithShape="1">
          <a:blip r:embed="rId3">
            <a:alphaModFix/>
          </a:blip>
          <a:srcRect r="914" b="4"/>
          <a:stretch/>
        </p:blipFill>
        <p:spPr>
          <a:xfrm>
            <a:off x="127249" y="1716887"/>
            <a:ext cx="2636117" cy="1704953"/>
          </a:xfrm>
          <a:custGeom>
            <a:avLst/>
            <a:gdLst/>
            <a:ahLst/>
            <a:cxnLst/>
            <a:rect l="l" t="t" r="r" b="b"/>
            <a:pathLst>
              <a:path w="3514822" h="2273270">
                <a:moveTo>
                  <a:pt x="338051" y="0"/>
                </a:moveTo>
                <a:lnTo>
                  <a:pt x="3514822" y="0"/>
                </a:lnTo>
                <a:lnTo>
                  <a:pt x="3175264" y="2273270"/>
                </a:lnTo>
                <a:lnTo>
                  <a:pt x="0" y="2273270"/>
                </a:lnTo>
                <a:close/>
              </a:path>
            </a:pathLst>
          </a:custGeom>
        </p:spPr>
      </p:pic>
      <p:pic>
        <p:nvPicPr>
          <p:cNvPr id="4" name="Bilde 3">
            <a:extLst>
              <a:ext uri="{FF2B5EF4-FFF2-40B4-BE49-F238E27FC236}">
                <a16:creationId xmlns:a16="http://schemas.microsoft.com/office/drawing/2014/main" id="{69464538-D001-42E1-9F16-9656D1FA00C9}"/>
              </a:ext>
            </a:extLst>
          </p:cNvPr>
          <p:cNvPicPr>
            <a:picLocks noChangeAspect="1"/>
          </p:cNvPicPr>
          <p:nvPr/>
        </p:nvPicPr>
        <p:blipFill rotWithShape="1">
          <a:blip r:embed="rId4">
            <a:alphaModFix/>
          </a:blip>
          <a:srcRect l="4692" r="-4" b="-4"/>
          <a:stretch/>
        </p:blipFill>
        <p:spPr>
          <a:xfrm>
            <a:off x="-7974" y="3424227"/>
            <a:ext cx="2516672" cy="1719273"/>
          </a:xfrm>
          <a:custGeom>
            <a:avLst/>
            <a:gdLst/>
            <a:ahLst/>
            <a:cxnLst/>
            <a:rect l="l" t="t" r="r" b="b"/>
            <a:pathLst>
              <a:path w="3355563" h="2292364">
                <a:moveTo>
                  <a:pt x="180299" y="0"/>
                </a:moveTo>
                <a:lnTo>
                  <a:pt x="3355563" y="0"/>
                </a:lnTo>
                <a:lnTo>
                  <a:pt x="3013153" y="2292364"/>
                </a:lnTo>
                <a:lnTo>
                  <a:pt x="0" y="2292364"/>
                </a:lnTo>
                <a:lnTo>
                  <a:pt x="0" y="1212444"/>
                </a:lnTo>
                <a:close/>
              </a:path>
            </a:pathLst>
          </a:custGeom>
        </p:spPr>
      </p:pic>
      <p:sp>
        <p:nvSpPr>
          <p:cNvPr id="3" name="Plassholder for innhold 2">
            <a:extLst>
              <a:ext uri="{FF2B5EF4-FFF2-40B4-BE49-F238E27FC236}">
                <a16:creationId xmlns:a16="http://schemas.microsoft.com/office/drawing/2014/main" id="{DB311588-920B-420C-B567-B72B1977E17E}"/>
              </a:ext>
            </a:extLst>
          </p:cNvPr>
          <p:cNvSpPr>
            <a:spLocks noGrp="1"/>
          </p:cNvSpPr>
          <p:nvPr>
            <p:ph idx="1"/>
          </p:nvPr>
        </p:nvSpPr>
        <p:spPr>
          <a:xfrm>
            <a:off x="3029188" y="1227536"/>
            <a:ext cx="4167206" cy="3394470"/>
          </a:xfrm>
        </p:spPr>
        <p:txBody>
          <a:bodyPr>
            <a:normAutofit/>
          </a:bodyPr>
          <a:lstStyle/>
          <a:p>
            <a:r>
              <a:rPr lang="nb-NO" dirty="0"/>
              <a:t>Dere får utdelt kart og kompass av igangsetterne. </a:t>
            </a:r>
          </a:p>
          <a:p>
            <a:pPr lvl="1"/>
            <a:r>
              <a:rPr lang="nb-NO" sz="1500" dirty="0"/>
              <a:t>Enkle kjøreregler som gruppen skal forholde seg til i videre arbeid. </a:t>
            </a:r>
          </a:p>
          <a:p>
            <a:pPr lvl="1"/>
            <a:r>
              <a:rPr lang="nb-NO" sz="1500" dirty="0"/>
              <a:t>Veien videre skal dere selv gå/finne med disse enkel reglene.</a:t>
            </a:r>
          </a:p>
          <a:p>
            <a:pPr marL="397764" lvl="1" indent="0">
              <a:buNone/>
            </a:pPr>
            <a:endParaRPr lang="nb-NO" sz="1500" dirty="0"/>
          </a:p>
          <a:p>
            <a:r>
              <a:rPr lang="nb-NO" dirty="0"/>
              <a:t>«Terapien sniker seg på, etter som tiden går».</a:t>
            </a:r>
          </a:p>
        </p:txBody>
      </p:sp>
    </p:spTree>
    <p:extLst>
      <p:ext uri="{BB962C8B-B14F-4D97-AF65-F5344CB8AC3E}">
        <p14:creationId xmlns:p14="http://schemas.microsoft.com/office/powerpoint/2010/main" val="3160525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508EF2-3CAD-4DBF-B65C-FA07EA11A458}"/>
              </a:ext>
            </a:extLst>
          </p:cNvPr>
          <p:cNvSpPr>
            <a:spLocks noGrp="1"/>
          </p:cNvSpPr>
          <p:nvPr>
            <p:ph type="title"/>
          </p:nvPr>
        </p:nvSpPr>
        <p:spPr>
          <a:xfrm>
            <a:off x="1000126" y="205740"/>
            <a:ext cx="6447501" cy="990600"/>
          </a:xfrm>
        </p:spPr>
        <p:txBody>
          <a:bodyPr>
            <a:normAutofit/>
          </a:bodyPr>
          <a:lstStyle/>
          <a:p>
            <a:r>
              <a:rPr lang="nb-NO" sz="3600" dirty="0">
                <a:highlight>
                  <a:schemeClr val="dk1"/>
                </a:highlight>
              </a:rPr>
              <a:t>Arbeidsmetodikk</a:t>
            </a:r>
          </a:p>
        </p:txBody>
      </p:sp>
      <p:sp>
        <p:nvSpPr>
          <p:cNvPr id="3" name="Plassholder for innhold 2">
            <a:extLst>
              <a:ext uri="{FF2B5EF4-FFF2-40B4-BE49-F238E27FC236}">
                <a16:creationId xmlns:a16="http://schemas.microsoft.com/office/drawing/2014/main" id="{3F7EFAA9-3D4B-45CD-9305-2F50B5E14308}"/>
              </a:ext>
            </a:extLst>
          </p:cNvPr>
          <p:cNvSpPr>
            <a:spLocks noGrp="1"/>
          </p:cNvSpPr>
          <p:nvPr>
            <p:ph idx="1"/>
          </p:nvPr>
        </p:nvSpPr>
        <p:spPr>
          <a:xfrm>
            <a:off x="1000127" y="952501"/>
            <a:ext cx="7738356" cy="3985259"/>
          </a:xfrm>
        </p:spPr>
        <p:txBody>
          <a:bodyPr>
            <a:normAutofit fontScale="92500" lnSpcReduction="20000"/>
          </a:bodyPr>
          <a:lstStyle/>
          <a:p>
            <a:pPr>
              <a:lnSpc>
                <a:spcPct val="90000"/>
              </a:lnSpc>
            </a:pPr>
            <a:endParaRPr lang="nb-NO" sz="1600" dirty="0"/>
          </a:p>
          <a:p>
            <a:pPr>
              <a:lnSpc>
                <a:spcPct val="90000"/>
              </a:lnSpc>
            </a:pPr>
            <a:r>
              <a:rPr lang="nb-NO" sz="1600" dirty="0"/>
              <a:t>Prøv å være </a:t>
            </a:r>
            <a:r>
              <a:rPr lang="nb-NO" sz="1600" b="1" dirty="0"/>
              <a:t>«her og nå».</a:t>
            </a:r>
          </a:p>
          <a:p>
            <a:pPr marL="114300" indent="0">
              <a:lnSpc>
                <a:spcPct val="90000"/>
              </a:lnSpc>
              <a:buNone/>
            </a:pPr>
            <a:endParaRPr lang="nb-NO" sz="1600" dirty="0"/>
          </a:p>
          <a:p>
            <a:pPr>
              <a:lnSpc>
                <a:spcPct val="90000"/>
              </a:lnSpc>
            </a:pPr>
            <a:r>
              <a:rPr lang="nb-NO" sz="1600" dirty="0"/>
              <a:t>Bruk </a:t>
            </a:r>
            <a:r>
              <a:rPr lang="nb-NO" sz="1600" b="1" dirty="0"/>
              <a:t>”jeg” </a:t>
            </a:r>
            <a:r>
              <a:rPr lang="nb-NO" sz="1600" dirty="0"/>
              <a:t>når du snakker, i stedet for ”man, en og du”. </a:t>
            </a:r>
          </a:p>
          <a:p>
            <a:pPr>
              <a:lnSpc>
                <a:spcPct val="90000"/>
              </a:lnSpc>
            </a:pPr>
            <a:endParaRPr lang="nb-NO" sz="1600" dirty="0"/>
          </a:p>
          <a:p>
            <a:pPr>
              <a:lnSpc>
                <a:spcPct val="90000"/>
              </a:lnSpc>
            </a:pPr>
            <a:r>
              <a:rPr lang="nb-NO" sz="1600" dirty="0"/>
              <a:t>Respekter dine egne og andres grenser. Respekter hverandres virkeligheter og forskjeller. </a:t>
            </a:r>
          </a:p>
          <a:p>
            <a:pPr>
              <a:lnSpc>
                <a:spcPct val="90000"/>
              </a:lnSpc>
            </a:pPr>
            <a:endParaRPr lang="nb-NO" sz="1600" dirty="0"/>
          </a:p>
          <a:p>
            <a:pPr>
              <a:lnSpc>
                <a:spcPct val="90000"/>
              </a:lnSpc>
            </a:pPr>
            <a:r>
              <a:rPr lang="nb-NO" sz="1600" dirty="0"/>
              <a:t>Du bestemmer selv hvor mye du vil si og hva du vil prate om. </a:t>
            </a:r>
          </a:p>
          <a:p>
            <a:pPr>
              <a:lnSpc>
                <a:spcPct val="90000"/>
              </a:lnSpc>
            </a:pPr>
            <a:endParaRPr lang="nb-NO" sz="1600" dirty="0"/>
          </a:p>
          <a:p>
            <a:pPr>
              <a:lnSpc>
                <a:spcPct val="90000"/>
              </a:lnSpc>
            </a:pPr>
            <a:r>
              <a:rPr lang="nb-NO" sz="1600" dirty="0"/>
              <a:t>Våg å kjenne på det ubehagelige og vonde, istedenfor for å dytte det bort. </a:t>
            </a:r>
          </a:p>
          <a:p>
            <a:pPr marL="114300" indent="0">
              <a:lnSpc>
                <a:spcPct val="90000"/>
              </a:lnSpc>
              <a:buNone/>
            </a:pPr>
            <a:endParaRPr lang="nb-NO" sz="1600" dirty="0"/>
          </a:p>
          <a:p>
            <a:pPr>
              <a:lnSpc>
                <a:spcPct val="90000"/>
              </a:lnSpc>
            </a:pPr>
            <a:r>
              <a:rPr lang="nb-NO" sz="1600" b="1" dirty="0"/>
              <a:t>Unngå å gi råd </a:t>
            </a:r>
            <a:r>
              <a:rPr lang="nb-NO" sz="1600" dirty="0"/>
              <a:t>til de andre i gruppen. </a:t>
            </a:r>
          </a:p>
          <a:p>
            <a:pPr marL="114300" indent="0">
              <a:lnSpc>
                <a:spcPct val="90000"/>
              </a:lnSpc>
              <a:buNone/>
            </a:pPr>
            <a:endParaRPr lang="nb-NO" sz="1600" dirty="0"/>
          </a:p>
          <a:p>
            <a:pPr>
              <a:lnSpc>
                <a:spcPct val="90000"/>
              </a:lnSpc>
            </a:pPr>
            <a:r>
              <a:rPr lang="nb-NO" sz="1600" dirty="0"/>
              <a:t>Ofte tar vi med oss roller og væremåter inn i gruppe som vi også har ”ute i samfunnet”. Prøv å bevisstgjøre deg på det – våg å bli kjent med deg selv. På godt og vondt. </a:t>
            </a:r>
          </a:p>
          <a:p>
            <a:pPr marL="114300" indent="0">
              <a:lnSpc>
                <a:spcPct val="90000"/>
              </a:lnSpc>
              <a:buNone/>
            </a:pPr>
            <a:endParaRPr lang="nb-NO" sz="1600" dirty="0"/>
          </a:p>
          <a:p>
            <a:pPr>
              <a:lnSpc>
                <a:spcPct val="90000"/>
              </a:lnSpc>
            </a:pPr>
            <a:r>
              <a:rPr lang="nb-NO" sz="1600" b="1" dirty="0"/>
              <a:t>TTT: Ting tar tid! </a:t>
            </a:r>
            <a:r>
              <a:rPr lang="nb-NO" sz="1600" dirty="0"/>
              <a:t>Være tålmodig med deg selv og gruppen! </a:t>
            </a:r>
          </a:p>
          <a:p>
            <a:pPr marL="114300" indent="0">
              <a:lnSpc>
                <a:spcPct val="90000"/>
              </a:lnSpc>
              <a:buNone/>
            </a:pPr>
            <a:endParaRPr lang="nb-NO" sz="1600" dirty="0"/>
          </a:p>
          <a:p>
            <a:pPr>
              <a:lnSpc>
                <a:spcPct val="90000"/>
              </a:lnSpc>
            </a:pPr>
            <a:r>
              <a:rPr lang="nb-NO" sz="1600" dirty="0"/>
              <a:t>Endring gjør vondt i perioder! Prøv å tåle smerten! </a:t>
            </a:r>
          </a:p>
        </p:txBody>
      </p:sp>
    </p:spTree>
    <p:extLst>
      <p:ext uri="{BB962C8B-B14F-4D97-AF65-F5344CB8AC3E}">
        <p14:creationId xmlns:p14="http://schemas.microsoft.com/office/powerpoint/2010/main" val="382772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8BA75A6-45B1-4B1D-8606-B77A67F3F7B1}"/>
              </a:ext>
            </a:extLst>
          </p:cNvPr>
          <p:cNvSpPr>
            <a:spLocks noGrp="1"/>
          </p:cNvSpPr>
          <p:nvPr>
            <p:ph type="title"/>
          </p:nvPr>
        </p:nvSpPr>
        <p:spPr>
          <a:xfrm>
            <a:off x="5470363" y="-99572"/>
            <a:ext cx="2308761" cy="495300"/>
          </a:xfrm>
        </p:spPr>
        <p:txBody>
          <a:bodyPr>
            <a:normAutofit fontScale="90000"/>
          </a:bodyPr>
          <a:lstStyle/>
          <a:p>
            <a:r>
              <a:rPr lang="nb-NO" sz="4000" dirty="0">
                <a:highlight>
                  <a:schemeClr val="dk1"/>
                </a:highlight>
              </a:rPr>
              <a:t>Temaer</a:t>
            </a:r>
          </a:p>
        </p:txBody>
      </p:sp>
      <p:pic>
        <p:nvPicPr>
          <p:cNvPr id="7" name="Bilde 6" descr="Et bilde som inneholder person, holder, gutt, foto&#10;&#10;Automatisk generert beskrivelse">
            <a:extLst>
              <a:ext uri="{FF2B5EF4-FFF2-40B4-BE49-F238E27FC236}">
                <a16:creationId xmlns:a16="http://schemas.microsoft.com/office/drawing/2014/main" id="{8FA38176-E15C-49D9-8948-8B4A772E54DE}"/>
              </a:ext>
            </a:extLst>
          </p:cNvPr>
          <p:cNvPicPr>
            <a:picLocks noChangeAspect="1"/>
          </p:cNvPicPr>
          <p:nvPr/>
        </p:nvPicPr>
        <p:blipFill rotWithShape="1">
          <a:blip r:embed="rId2"/>
          <a:srcRect r="-1" b="2436"/>
          <a:stretch/>
        </p:blipFill>
        <p:spPr>
          <a:xfrm>
            <a:off x="15" y="-1"/>
            <a:ext cx="4046205" cy="51435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graphicFrame>
        <p:nvGraphicFramePr>
          <p:cNvPr id="5" name="Plassholder for innhold 2">
            <a:extLst>
              <a:ext uri="{FF2B5EF4-FFF2-40B4-BE49-F238E27FC236}">
                <a16:creationId xmlns:a16="http://schemas.microsoft.com/office/drawing/2014/main" id="{E8EBA832-C5E0-41D1-BB62-E018F2035D6A}"/>
              </a:ext>
            </a:extLst>
          </p:cNvPr>
          <p:cNvGraphicFramePr>
            <a:graphicFrameLocks noGrp="1"/>
          </p:cNvGraphicFramePr>
          <p:nvPr>
            <p:ph idx="1"/>
            <p:extLst>
              <p:ext uri="{D42A27DB-BD31-4B8C-83A1-F6EECF244321}">
                <p14:modId xmlns:p14="http://schemas.microsoft.com/office/powerpoint/2010/main" val="1900207084"/>
              </p:ext>
            </p:extLst>
          </p:nvPr>
        </p:nvGraphicFramePr>
        <p:xfrm>
          <a:off x="3942282" y="604157"/>
          <a:ext cx="5147930" cy="4539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3280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sitter, vann, liten, mobil&#10;&#10;Automatisk generert beskrivelse">
            <a:extLst>
              <a:ext uri="{FF2B5EF4-FFF2-40B4-BE49-F238E27FC236}">
                <a16:creationId xmlns:a16="http://schemas.microsoft.com/office/drawing/2014/main" id="{C025B206-B430-42A1-A492-3294CC730240}"/>
              </a:ext>
            </a:extLst>
          </p:cNvPr>
          <p:cNvPicPr>
            <a:picLocks noChangeAspect="1"/>
          </p:cNvPicPr>
          <p:nvPr/>
        </p:nvPicPr>
        <p:blipFill rotWithShape="1">
          <a:blip r:embed="rId2">
            <a:duotone>
              <a:prstClr val="black"/>
              <a:schemeClr val="tx2">
                <a:tint val="45000"/>
                <a:satMod val="400000"/>
              </a:schemeClr>
            </a:duotone>
            <a:alphaModFix amt="40000"/>
          </a:blip>
          <a:srcRect l="1158" r="176"/>
          <a:stretch/>
        </p:blipFill>
        <p:spPr>
          <a:xfrm>
            <a:off x="15" y="7"/>
            <a:ext cx="9143985" cy="5143493"/>
          </a:xfrm>
          <a:prstGeom prst="rect">
            <a:avLst/>
          </a:prstGeom>
        </p:spPr>
      </p:pic>
      <p:sp>
        <p:nvSpPr>
          <p:cNvPr id="3" name="Plassholder for innhold 2">
            <a:extLst>
              <a:ext uri="{FF2B5EF4-FFF2-40B4-BE49-F238E27FC236}">
                <a16:creationId xmlns:a16="http://schemas.microsoft.com/office/drawing/2014/main" id="{245E946B-F7F8-40BB-B081-6BBC0829C240}"/>
              </a:ext>
            </a:extLst>
          </p:cNvPr>
          <p:cNvSpPr>
            <a:spLocks noGrp="1"/>
          </p:cNvSpPr>
          <p:nvPr>
            <p:ph idx="1"/>
          </p:nvPr>
        </p:nvSpPr>
        <p:spPr>
          <a:xfrm>
            <a:off x="817284" y="289182"/>
            <a:ext cx="7123204" cy="3825617"/>
          </a:xfrm>
        </p:spPr>
        <p:txBody>
          <a:bodyPr>
            <a:normAutofit/>
          </a:bodyPr>
          <a:lstStyle/>
          <a:p>
            <a:r>
              <a:rPr lang="nb-NO" b="1" dirty="0">
                <a:solidFill>
                  <a:schemeClr val="accent1"/>
                </a:solidFill>
              </a:rPr>
              <a:t>Selvhjelp i Angstringen er både et supplement og et alternativ til profesjonell-behandling.</a:t>
            </a:r>
          </a:p>
          <a:p>
            <a:pPr marL="114300" indent="0">
              <a:buNone/>
            </a:pPr>
            <a:r>
              <a:rPr lang="nb-NO" b="1" dirty="0">
                <a:solidFill>
                  <a:schemeClr val="accent1"/>
                </a:solidFill>
              </a:rPr>
              <a:t> </a:t>
            </a:r>
          </a:p>
          <a:p>
            <a:pPr lvl="1"/>
            <a:r>
              <a:rPr lang="nb-NO" sz="1500" b="1" dirty="0">
                <a:solidFill>
                  <a:schemeClr val="accent1"/>
                </a:solidFill>
              </a:rPr>
              <a:t>Mange mennesker har stort utbytte av både selvhjelp og behandling, eller bruker selvhjelp etter avsluttet behandling. Noen benytter seg kun av selvhjelp. </a:t>
            </a:r>
          </a:p>
          <a:p>
            <a:endParaRPr lang="nb-NO" b="1" dirty="0">
              <a:solidFill>
                <a:schemeClr val="accent1"/>
              </a:solidFill>
            </a:endParaRPr>
          </a:p>
          <a:p>
            <a:r>
              <a:rPr lang="nb-NO" b="1" dirty="0">
                <a:solidFill>
                  <a:schemeClr val="accent1"/>
                </a:solidFill>
              </a:rPr>
              <a:t>Mange opplever å bli mer aktive i en selvhjelpsgruppe, når de sammen med andre må finne egne svar.</a:t>
            </a:r>
          </a:p>
        </p:txBody>
      </p:sp>
    </p:spTree>
    <p:extLst>
      <p:ext uri="{BB962C8B-B14F-4D97-AF65-F5344CB8AC3E}">
        <p14:creationId xmlns:p14="http://schemas.microsoft.com/office/powerpoint/2010/main" val="3486237325"/>
      </p:ext>
    </p:extLst>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TotalTime>
  <Words>1720</Words>
  <Application>Microsoft Office PowerPoint</Application>
  <PresentationFormat>Skjermfremvisning (16:9)</PresentationFormat>
  <Paragraphs>198</Paragraphs>
  <Slides>23</Slides>
  <Notes>13</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23</vt:i4>
      </vt:variant>
    </vt:vector>
  </HeadingPairs>
  <TitlesOfParts>
    <vt:vector size="28" baseType="lpstr">
      <vt:lpstr>Arial</vt:lpstr>
      <vt:lpstr>Amatic SC</vt:lpstr>
      <vt:lpstr>Source Code Pro</vt:lpstr>
      <vt:lpstr>Calibri</vt:lpstr>
      <vt:lpstr>Beach Day</vt:lpstr>
      <vt:lpstr>Møte </vt:lpstr>
      <vt:lpstr>PowerPoint-presentasjon</vt:lpstr>
      <vt:lpstr>PowerPoint-presentasjon</vt:lpstr>
      <vt:lpstr>Synet på angst.</vt:lpstr>
      <vt:lpstr>Rammene for gruppearbeidet</vt:lpstr>
      <vt:lpstr>Arbeidsmetodikk</vt:lpstr>
      <vt:lpstr>Arbeidsmetodikk</vt:lpstr>
      <vt:lpstr>Temaer</vt:lpstr>
      <vt:lpstr>PowerPoint-presentasjon</vt:lpstr>
      <vt:lpstr>Begrensninger  </vt:lpstr>
      <vt:lpstr>Hva skjer i en gruppe hos Angstringen?</vt:lpstr>
      <vt:lpstr>Hva som ikke skjer i en gruppe I Angstringen…</vt:lpstr>
      <vt:lpstr> </vt:lpstr>
      <vt:lpstr> </vt:lpstr>
      <vt:lpstr>Vår erfaring er at: Kombinasjonen - beste fra to verdener – fungerer veldig bra.  Ting man lærer hos dere, kan man øve på i grupper hos oss. Situasjoner som oppstår i en gruppe hos oss kan man ta med tilbake i timen.  </vt:lpstr>
      <vt:lpstr>   Rask psykisk helsehjelp opplever sannsynligvis et stort press på tjenester og har begrensninger på ressurser.  Vi opplever ikke samme knapphet på ressurser,  da våre grupper er relativt selvdrevne og drives av frivillige.   </vt:lpstr>
      <vt:lpstr>I vår søknad til Helsedirektoratet står det: Psykisk helse skal ikke og kan ikke løses av helsevesenet alene…</vt:lpstr>
      <vt:lpstr>…</vt:lpstr>
      <vt:lpstr>Vår hypotese og erfaring er: </vt:lpstr>
      <vt:lpstr>Så hvis dette høres smart ut; hvordan kan vi samarbeide?</vt:lpstr>
      <vt:lpstr>Så hvis dette høres smart ut; hvordan kan vi samarbeide?</vt:lpstr>
      <vt:lpstr>?</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DigiRing</dc:title>
  <dc:creator>Eirik Angstringen</dc:creator>
  <cp:lastModifiedBy>Eirik Angstringen</cp:lastModifiedBy>
  <cp:revision>5</cp:revision>
  <cp:lastPrinted>2021-06-01T09:07:10Z</cp:lastPrinted>
  <dcterms:modified xsi:type="dcterms:W3CDTF">2021-12-03T07:51:21Z</dcterms:modified>
</cp:coreProperties>
</file>